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4"/>
    <p:sldMasterId id="2147483681" r:id="rId5"/>
  </p:sldMasterIdLst>
  <p:notesMasterIdLst>
    <p:notesMasterId r:id="rId23"/>
  </p:notesMasterIdLst>
  <p:sldIdLst>
    <p:sldId id="256" r:id="rId6"/>
    <p:sldId id="1040" r:id="rId7"/>
    <p:sldId id="1043" r:id="rId8"/>
    <p:sldId id="1026" r:id="rId9"/>
    <p:sldId id="257" r:id="rId10"/>
    <p:sldId id="1046" r:id="rId11"/>
    <p:sldId id="1048" r:id="rId12"/>
    <p:sldId id="276" r:id="rId13"/>
    <p:sldId id="1045" r:id="rId14"/>
    <p:sldId id="1049" r:id="rId15"/>
    <p:sldId id="274" r:id="rId16"/>
    <p:sldId id="260" r:id="rId17"/>
    <p:sldId id="1057" r:id="rId18"/>
    <p:sldId id="1058" r:id="rId19"/>
    <p:sldId id="1059" r:id="rId20"/>
    <p:sldId id="1060" r:id="rId21"/>
    <p:sldId id="271" r:id="rId22"/>
  </p:sldIdLst>
  <p:sldSz cx="9144000" cy="5143500" type="screen16x9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de Clayton" initials="JC" lastIdx="1" clrIdx="0">
    <p:extLst>
      <p:ext uri="{19B8F6BF-5375-455C-9EA6-DF929625EA0E}">
        <p15:presenceInfo xmlns:p15="http://schemas.microsoft.com/office/powerpoint/2012/main" userId="Jade Clay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E61"/>
    <a:srgbClr val="FFFFFF"/>
    <a:srgbClr val="B9B9B9"/>
    <a:srgbClr val="C4113C"/>
    <a:srgbClr val="FF9900"/>
    <a:srgbClr val="EB2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71ABC8-0209-46E3-878E-D692705BC274}" v="1" dt="2020-01-15T22:37:34.0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4" autoAdjust="0"/>
    <p:restoredTop sz="95380" autoAdjust="0"/>
  </p:normalViewPr>
  <p:slideViewPr>
    <p:cSldViewPr snapToGrid="0">
      <p:cViewPr varScale="1">
        <p:scale>
          <a:sx n="108" d="100"/>
          <a:sy n="108" d="100"/>
        </p:scale>
        <p:origin x="4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de Clayton" userId="fbee8fad-ac84-492c-a659-fe69daa46125" providerId="ADAL" clId="{C171ABC8-0209-46E3-878E-D692705BC274}"/>
    <pc:docChg chg="custSel modSld">
      <pc:chgData name="Jade Clayton" userId="fbee8fad-ac84-492c-a659-fe69daa46125" providerId="ADAL" clId="{C171ABC8-0209-46E3-878E-D692705BC274}" dt="2020-01-15T22:39:38.702" v="389" actId="478"/>
      <pc:docMkLst>
        <pc:docMk/>
      </pc:docMkLst>
      <pc:sldChg chg="addSp delSp modSp">
        <pc:chgData name="Jade Clayton" userId="fbee8fad-ac84-492c-a659-fe69daa46125" providerId="ADAL" clId="{C171ABC8-0209-46E3-878E-D692705BC274}" dt="2020-01-15T22:39:38.702" v="389" actId="478"/>
        <pc:sldMkLst>
          <pc:docMk/>
          <pc:sldMk cId="375023833" sldId="1060"/>
        </pc:sldMkLst>
        <pc:spChg chg="add mod">
          <ac:chgData name="Jade Clayton" userId="fbee8fad-ac84-492c-a659-fe69daa46125" providerId="ADAL" clId="{C171ABC8-0209-46E3-878E-D692705BC274}" dt="2020-01-15T22:39:20.548" v="380" actId="20577"/>
          <ac:spMkLst>
            <pc:docMk/>
            <pc:sldMk cId="375023833" sldId="1060"/>
            <ac:spMk id="3" creationId="{7574512E-77D3-456A-A10A-A3464FD3B640}"/>
          </ac:spMkLst>
        </pc:spChg>
        <pc:spChg chg="del">
          <ac:chgData name="Jade Clayton" userId="fbee8fad-ac84-492c-a659-fe69daa46125" providerId="ADAL" clId="{C171ABC8-0209-46E3-878E-D692705BC274}" dt="2020-01-15T22:39:28.300" v="382" actId="478"/>
          <ac:spMkLst>
            <pc:docMk/>
            <pc:sldMk cId="375023833" sldId="1060"/>
            <ac:spMk id="4" creationId="{5AF5AFC5-1B83-4864-8864-6B1A093CAFAC}"/>
          </ac:spMkLst>
        </pc:spChg>
        <pc:spChg chg="del">
          <ac:chgData name="Jade Clayton" userId="fbee8fad-ac84-492c-a659-fe69daa46125" providerId="ADAL" clId="{C171ABC8-0209-46E3-878E-D692705BC274}" dt="2020-01-15T22:37:23.459" v="2" actId="478"/>
          <ac:spMkLst>
            <pc:docMk/>
            <pc:sldMk cId="375023833" sldId="1060"/>
            <ac:spMk id="6" creationId="{79904891-F2E6-4269-A3E6-F011DE934DCB}"/>
          </ac:spMkLst>
        </pc:spChg>
        <pc:spChg chg="del">
          <ac:chgData name="Jade Clayton" userId="fbee8fad-ac84-492c-a659-fe69daa46125" providerId="ADAL" clId="{C171ABC8-0209-46E3-878E-D692705BC274}" dt="2020-01-15T22:37:23.459" v="2" actId="478"/>
          <ac:spMkLst>
            <pc:docMk/>
            <pc:sldMk cId="375023833" sldId="1060"/>
            <ac:spMk id="7" creationId="{22E49A34-4653-4E9E-9002-512E407B30F6}"/>
          </ac:spMkLst>
        </pc:spChg>
        <pc:spChg chg="del">
          <ac:chgData name="Jade Clayton" userId="fbee8fad-ac84-492c-a659-fe69daa46125" providerId="ADAL" clId="{C171ABC8-0209-46E3-878E-D692705BC274}" dt="2020-01-15T22:37:23.459" v="2" actId="478"/>
          <ac:spMkLst>
            <pc:docMk/>
            <pc:sldMk cId="375023833" sldId="1060"/>
            <ac:spMk id="8" creationId="{A27901F0-2183-4BCC-B566-AF4742156268}"/>
          </ac:spMkLst>
        </pc:spChg>
        <pc:spChg chg="del">
          <ac:chgData name="Jade Clayton" userId="fbee8fad-ac84-492c-a659-fe69daa46125" providerId="ADAL" clId="{C171ABC8-0209-46E3-878E-D692705BC274}" dt="2020-01-15T22:39:31.418" v="385" actId="478"/>
          <ac:spMkLst>
            <pc:docMk/>
            <pc:sldMk cId="375023833" sldId="1060"/>
            <ac:spMk id="9" creationId="{53239393-3E3A-4444-8A8B-D65DDDC0F388}"/>
          </ac:spMkLst>
        </pc:spChg>
        <pc:spChg chg="del">
          <ac:chgData name="Jade Clayton" userId="fbee8fad-ac84-492c-a659-fe69daa46125" providerId="ADAL" clId="{C171ABC8-0209-46E3-878E-D692705BC274}" dt="2020-01-15T22:39:32.067" v="386" actId="478"/>
          <ac:spMkLst>
            <pc:docMk/>
            <pc:sldMk cId="375023833" sldId="1060"/>
            <ac:spMk id="10" creationId="{0CA8B93E-59A2-4A79-8A22-FE0FE76F3FA1}"/>
          </ac:spMkLst>
        </pc:spChg>
        <pc:spChg chg="del">
          <ac:chgData name="Jade Clayton" userId="fbee8fad-ac84-492c-a659-fe69daa46125" providerId="ADAL" clId="{C171ABC8-0209-46E3-878E-D692705BC274}" dt="2020-01-15T22:37:17.727" v="1" actId="478"/>
          <ac:spMkLst>
            <pc:docMk/>
            <pc:sldMk cId="375023833" sldId="1060"/>
            <ac:spMk id="14" creationId="{7B57B28C-DD92-42E6-B896-8A288DA6F828}"/>
          </ac:spMkLst>
        </pc:spChg>
        <pc:spChg chg="del">
          <ac:chgData name="Jade Clayton" userId="fbee8fad-ac84-492c-a659-fe69daa46125" providerId="ADAL" clId="{C171ABC8-0209-46E3-878E-D692705BC274}" dt="2020-01-15T22:37:17.727" v="1" actId="478"/>
          <ac:spMkLst>
            <pc:docMk/>
            <pc:sldMk cId="375023833" sldId="1060"/>
            <ac:spMk id="15" creationId="{E649F0CE-59CE-45E8-9E80-0C09FAF81872}"/>
          </ac:spMkLst>
        </pc:spChg>
        <pc:spChg chg="del">
          <ac:chgData name="Jade Clayton" userId="fbee8fad-ac84-492c-a659-fe69daa46125" providerId="ADAL" clId="{C171ABC8-0209-46E3-878E-D692705BC274}" dt="2020-01-15T22:37:17.727" v="1" actId="478"/>
          <ac:spMkLst>
            <pc:docMk/>
            <pc:sldMk cId="375023833" sldId="1060"/>
            <ac:spMk id="16" creationId="{9C4B9E6C-82D0-40D1-BE9D-8E37C9D25311}"/>
          </ac:spMkLst>
        </pc:spChg>
        <pc:spChg chg="del">
          <ac:chgData name="Jade Clayton" userId="fbee8fad-ac84-492c-a659-fe69daa46125" providerId="ADAL" clId="{C171ABC8-0209-46E3-878E-D692705BC274}" dt="2020-01-15T22:37:23.459" v="2" actId="478"/>
          <ac:spMkLst>
            <pc:docMk/>
            <pc:sldMk cId="375023833" sldId="1060"/>
            <ac:spMk id="20" creationId="{7CDADBBF-B871-4557-B706-F02F4875D0D0}"/>
          </ac:spMkLst>
        </pc:spChg>
        <pc:spChg chg="del">
          <ac:chgData name="Jade Clayton" userId="fbee8fad-ac84-492c-a659-fe69daa46125" providerId="ADAL" clId="{C171ABC8-0209-46E3-878E-D692705BC274}" dt="2020-01-15T22:37:17.727" v="1" actId="478"/>
          <ac:spMkLst>
            <pc:docMk/>
            <pc:sldMk cId="375023833" sldId="1060"/>
            <ac:spMk id="21" creationId="{41184AF1-BFD7-4224-99D7-04EF6031C86D}"/>
          </ac:spMkLst>
        </pc:spChg>
        <pc:spChg chg="del">
          <ac:chgData name="Jade Clayton" userId="fbee8fad-ac84-492c-a659-fe69daa46125" providerId="ADAL" clId="{C171ABC8-0209-46E3-878E-D692705BC274}" dt="2020-01-15T22:37:23.459" v="2" actId="478"/>
          <ac:spMkLst>
            <pc:docMk/>
            <pc:sldMk cId="375023833" sldId="1060"/>
            <ac:spMk id="24" creationId="{C27C4BEA-A755-460F-B8FC-8B632E7C2A9D}"/>
          </ac:spMkLst>
        </pc:spChg>
        <pc:spChg chg="del">
          <ac:chgData name="Jade Clayton" userId="fbee8fad-ac84-492c-a659-fe69daa46125" providerId="ADAL" clId="{C171ABC8-0209-46E3-878E-D692705BC274}" dt="2020-01-15T22:37:17.727" v="1" actId="478"/>
          <ac:spMkLst>
            <pc:docMk/>
            <pc:sldMk cId="375023833" sldId="1060"/>
            <ac:spMk id="25" creationId="{0C09764C-B8A6-40D2-8EF9-D85D3EE1AD58}"/>
          </ac:spMkLst>
        </pc:spChg>
        <pc:spChg chg="del mod">
          <ac:chgData name="Jade Clayton" userId="fbee8fad-ac84-492c-a659-fe69daa46125" providerId="ADAL" clId="{C171ABC8-0209-46E3-878E-D692705BC274}" dt="2020-01-15T22:39:27.380" v="381" actId="478"/>
          <ac:spMkLst>
            <pc:docMk/>
            <pc:sldMk cId="375023833" sldId="1060"/>
            <ac:spMk id="27" creationId="{371C549D-99D9-43A6-AE6D-0E57D9B1EB84}"/>
          </ac:spMkLst>
        </pc:spChg>
        <pc:spChg chg="del">
          <ac:chgData name="Jade Clayton" userId="fbee8fad-ac84-492c-a659-fe69daa46125" providerId="ADAL" clId="{C171ABC8-0209-46E3-878E-D692705BC274}" dt="2020-01-15T22:37:23.459" v="2" actId="478"/>
          <ac:spMkLst>
            <pc:docMk/>
            <pc:sldMk cId="375023833" sldId="1060"/>
            <ac:spMk id="28" creationId="{2A238697-6B89-4A47-B162-24B08C14C312}"/>
          </ac:spMkLst>
        </pc:spChg>
        <pc:spChg chg="del">
          <ac:chgData name="Jade Clayton" userId="fbee8fad-ac84-492c-a659-fe69daa46125" providerId="ADAL" clId="{C171ABC8-0209-46E3-878E-D692705BC274}" dt="2020-01-15T22:37:17.727" v="1" actId="478"/>
          <ac:spMkLst>
            <pc:docMk/>
            <pc:sldMk cId="375023833" sldId="1060"/>
            <ac:spMk id="29" creationId="{700896FE-6E8E-4D20-BAE6-7A08B05D45C1}"/>
          </ac:spMkLst>
        </pc:spChg>
        <pc:spChg chg="del">
          <ac:chgData name="Jade Clayton" userId="fbee8fad-ac84-492c-a659-fe69daa46125" providerId="ADAL" clId="{C171ABC8-0209-46E3-878E-D692705BC274}" dt="2020-01-15T22:39:34.592" v="387" actId="478"/>
          <ac:spMkLst>
            <pc:docMk/>
            <pc:sldMk cId="375023833" sldId="1060"/>
            <ac:spMk id="32" creationId="{382FDE44-0CF8-4927-B412-FC688840E6B8}"/>
          </ac:spMkLst>
        </pc:spChg>
        <pc:spChg chg="del">
          <ac:chgData name="Jade Clayton" userId="fbee8fad-ac84-492c-a659-fe69daa46125" providerId="ADAL" clId="{C171ABC8-0209-46E3-878E-D692705BC274}" dt="2020-01-15T22:39:38.702" v="389" actId="478"/>
          <ac:spMkLst>
            <pc:docMk/>
            <pc:sldMk cId="375023833" sldId="1060"/>
            <ac:spMk id="33" creationId="{685CC356-9D39-4A0A-91FD-0EACB5AB34AD}"/>
          </ac:spMkLst>
        </pc:spChg>
        <pc:spChg chg="del">
          <ac:chgData name="Jade Clayton" userId="fbee8fad-ac84-492c-a659-fe69daa46125" providerId="ADAL" clId="{C171ABC8-0209-46E3-878E-D692705BC274}" dt="2020-01-15T22:39:36.929" v="388" actId="478"/>
          <ac:spMkLst>
            <pc:docMk/>
            <pc:sldMk cId="375023833" sldId="1060"/>
            <ac:spMk id="34" creationId="{1FB39FFC-581D-4273-A75B-DDC9FDD77F1F}"/>
          </ac:spMkLst>
        </pc:spChg>
        <pc:cxnChg chg="del">
          <ac:chgData name="Jade Clayton" userId="fbee8fad-ac84-492c-a659-fe69daa46125" providerId="ADAL" clId="{C171ABC8-0209-46E3-878E-D692705BC274}" dt="2020-01-15T22:37:15.712" v="0" actId="478"/>
          <ac:cxnSpMkLst>
            <pc:docMk/>
            <pc:sldMk cId="375023833" sldId="1060"/>
            <ac:cxnSpMk id="13" creationId="{EE566AA1-2670-4532-8D54-6E6763ED20C6}"/>
          </ac:cxnSpMkLst>
        </pc:cxnChg>
        <pc:cxnChg chg="del">
          <ac:chgData name="Jade Clayton" userId="fbee8fad-ac84-492c-a659-fe69daa46125" providerId="ADAL" clId="{C171ABC8-0209-46E3-878E-D692705BC274}" dt="2020-01-15T22:39:29.077" v="383" actId="478"/>
          <ac:cxnSpMkLst>
            <pc:docMk/>
            <pc:sldMk cId="375023833" sldId="1060"/>
            <ac:cxnSpMk id="18" creationId="{55E5F940-2E94-43B1-B35D-C84DB418A6EE}"/>
          </ac:cxnSpMkLst>
        </pc:cxnChg>
        <pc:cxnChg chg="del">
          <ac:chgData name="Jade Clayton" userId="fbee8fad-ac84-492c-a659-fe69daa46125" providerId="ADAL" clId="{C171ABC8-0209-46E3-878E-D692705BC274}" dt="2020-01-15T22:39:29.841" v="384" actId="478"/>
          <ac:cxnSpMkLst>
            <pc:docMk/>
            <pc:sldMk cId="375023833" sldId="1060"/>
            <ac:cxnSpMk id="31" creationId="{A6C8F271-A1A0-4F3D-BCA1-DF9F0BA47E7D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LocalLink 75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Sheet1!$B$3:$H$3</c:f>
              <c:strCache>
                <c:ptCount val="7"/>
                <c:pt idx="0">
                  <c:v>Summer 2017</c:v>
                </c:pt>
                <c:pt idx="1">
                  <c:v>Fall 2017</c:v>
                </c:pt>
                <c:pt idx="2">
                  <c:v>Winter 2018</c:v>
                </c:pt>
                <c:pt idx="3">
                  <c:v>Summer 2018</c:v>
                </c:pt>
                <c:pt idx="4">
                  <c:v>Fall 2018</c:v>
                </c:pt>
                <c:pt idx="5">
                  <c:v>Winter 2019</c:v>
                </c:pt>
                <c:pt idx="6">
                  <c:v>Summer 2019</c:v>
                </c:pt>
              </c:strCache>
            </c:strRef>
          </c:cat>
          <c:val>
            <c:numRef>
              <c:f>Sheet1!$B$4:$H$4</c:f>
              <c:numCache>
                <c:formatCode>0.0%</c:formatCode>
                <c:ptCount val="7"/>
                <c:pt idx="0">
                  <c:v>0.70199999999999996</c:v>
                </c:pt>
                <c:pt idx="1">
                  <c:v>0.68</c:v>
                </c:pt>
                <c:pt idx="2">
                  <c:v>0.621</c:v>
                </c:pt>
                <c:pt idx="3">
                  <c:v>0.60199999999999998</c:v>
                </c:pt>
                <c:pt idx="4">
                  <c:v>0.65100000000000002</c:v>
                </c:pt>
                <c:pt idx="5">
                  <c:v>0.63300000000000001</c:v>
                </c:pt>
                <c:pt idx="6">
                  <c:v>0.61099999999999999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C2-40C8-A2AA-4A8AFA28F160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All LocalLinks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Sheet1!$B$3:$H$3</c:f>
              <c:strCache>
                <c:ptCount val="7"/>
                <c:pt idx="0">
                  <c:v>Summer 2017</c:v>
                </c:pt>
                <c:pt idx="1">
                  <c:v>Fall 2017</c:v>
                </c:pt>
                <c:pt idx="2">
                  <c:v>Winter 2018</c:v>
                </c:pt>
                <c:pt idx="3">
                  <c:v>Summer 2018</c:v>
                </c:pt>
                <c:pt idx="4">
                  <c:v>Fall 2018</c:v>
                </c:pt>
                <c:pt idx="5">
                  <c:v>Winter 2019</c:v>
                </c:pt>
                <c:pt idx="6">
                  <c:v>Summer 2019</c:v>
                </c:pt>
              </c:strCache>
            </c:strRef>
          </c:cat>
          <c:val>
            <c:numRef>
              <c:f>Sheet1!$B$5:$H$5</c:f>
              <c:numCache>
                <c:formatCode>0.0%</c:formatCode>
                <c:ptCount val="7"/>
                <c:pt idx="0">
                  <c:v>0.69299999999999995</c:v>
                </c:pt>
                <c:pt idx="1">
                  <c:v>0.65300000000000002</c:v>
                </c:pt>
                <c:pt idx="2">
                  <c:v>0.68799999999999994</c:v>
                </c:pt>
                <c:pt idx="3">
                  <c:v>0.71199999999999997</c:v>
                </c:pt>
                <c:pt idx="4">
                  <c:v>0.68500000000000005</c:v>
                </c:pt>
                <c:pt idx="5">
                  <c:v>0.71799999999999997</c:v>
                </c:pt>
                <c:pt idx="6">
                  <c:v>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C2-40C8-A2AA-4A8AFA28F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248888"/>
        <c:axId val="404257416"/>
      </c:lineChart>
      <c:catAx>
        <c:axId val="404248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257416"/>
        <c:crosses val="autoZero"/>
        <c:auto val="1"/>
        <c:lblAlgn val="ctr"/>
        <c:lblOffset val="100"/>
        <c:noMultiLvlLbl val="0"/>
      </c:catAx>
      <c:valAx>
        <c:axId val="404257416"/>
        <c:scaling>
          <c:orientation val="minMax"/>
          <c:max val="0.75000000000000011"/>
          <c:min val="0.55000000000000004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24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LL75 has below average on-time</a:t>
            </a:r>
            <a:r>
              <a:rPr lang="en-US" sz="2000" baseline="0" dirty="0">
                <a:solidFill>
                  <a:schemeClr val="tx1"/>
                </a:solidFill>
              </a:rPr>
              <a:t> performance (2018)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Reliability!$A$2</c:f>
              <c:strCache>
                <c:ptCount val="1"/>
                <c:pt idx="0">
                  <c:v>LL 75</c:v>
                </c:pt>
              </c:strCache>
            </c:strRef>
          </c:tx>
          <c:spPr>
            <a:solidFill>
              <a:srgbClr val="E22E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E22E6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Reliability!$G$1:$J$1</c:f>
              <c:strCache>
                <c:ptCount val="4"/>
                <c:pt idx="0">
                  <c:v>OTP (WKD)</c:v>
                </c:pt>
                <c:pt idx="1">
                  <c:v>OTP (SAT)</c:v>
                </c:pt>
                <c:pt idx="2">
                  <c:v>OTP (SUN)</c:v>
                </c:pt>
                <c:pt idx="3">
                  <c:v>OTP (All Days)</c:v>
                </c:pt>
              </c:strCache>
            </c:strRef>
          </c:cat>
          <c:val>
            <c:numRef>
              <c:f>Reliability!$G$2:$J$2</c:f>
              <c:numCache>
                <c:formatCode>0.0%</c:formatCode>
                <c:ptCount val="4"/>
                <c:pt idx="0">
                  <c:v>0.61191401120850419</c:v>
                </c:pt>
                <c:pt idx="1">
                  <c:v>0.64886886361625762</c:v>
                </c:pt>
                <c:pt idx="2">
                  <c:v>0.62126580428411071</c:v>
                </c:pt>
                <c:pt idx="3">
                  <c:v>0.61858128281000624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CD-42CD-909A-14F43B1E997E}"/>
            </c:ext>
          </c:extLst>
        </c:ser>
        <c:ser>
          <c:idx val="1"/>
          <c:order val="1"/>
          <c:tx>
            <c:strRef>
              <c:f>Reliability!$A$3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Reliability!$G$1:$J$1</c:f>
              <c:strCache>
                <c:ptCount val="4"/>
                <c:pt idx="0">
                  <c:v>OTP (WKD)</c:v>
                </c:pt>
                <c:pt idx="1">
                  <c:v>OTP (SAT)</c:v>
                </c:pt>
                <c:pt idx="2">
                  <c:v>OTP (SUN)</c:v>
                </c:pt>
                <c:pt idx="3">
                  <c:v>OTP (All Days)</c:v>
                </c:pt>
              </c:strCache>
            </c:strRef>
          </c:cat>
          <c:val>
            <c:numRef>
              <c:f>Reliability!$G$3:$J$3</c:f>
              <c:numCache>
                <c:formatCode>0.0%</c:formatCode>
                <c:ptCount val="4"/>
                <c:pt idx="0">
                  <c:v>0.71357589981437441</c:v>
                </c:pt>
                <c:pt idx="1">
                  <c:v>0.71509597787687884</c:v>
                </c:pt>
                <c:pt idx="2">
                  <c:v>0.74322223944174337</c:v>
                </c:pt>
                <c:pt idx="3">
                  <c:v>0.71788866588441635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CD-42CD-909A-14F43B1E99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96106488"/>
        <c:axId val="496100584"/>
      </c:barChart>
      <c:lineChart>
        <c:grouping val="standard"/>
        <c:varyColors val="0"/>
        <c:ser>
          <c:idx val="2"/>
          <c:order val="2"/>
          <c:tx>
            <c:strRef>
              <c:f>Reliability!$A$4</c:f>
              <c:strCache>
                <c:ptCount val="1"/>
                <c:pt idx="0">
                  <c:v>GOAL (80%)</c:v>
                </c:pt>
              </c:strCache>
            </c:strRef>
          </c:tx>
          <c:spPr>
            <a:ln w="12700" cap="rnd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Reliability!$G$1:$J$1</c:f>
              <c:strCache>
                <c:ptCount val="4"/>
                <c:pt idx="0">
                  <c:v>OTP (WKD)</c:v>
                </c:pt>
                <c:pt idx="1">
                  <c:v>OTP (SAT)</c:v>
                </c:pt>
                <c:pt idx="2">
                  <c:v>OTP (SUN)</c:v>
                </c:pt>
                <c:pt idx="3">
                  <c:v>OTP (All Days)</c:v>
                </c:pt>
              </c:strCache>
            </c:strRef>
          </c:cat>
          <c:val>
            <c:numRef>
              <c:f>Reliability!$G$4:$J$4</c:f>
              <c:numCache>
                <c:formatCode>0%</c:formatCode>
                <c:ptCount val="4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CD-42CD-909A-14F43B1E9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6106488"/>
        <c:axId val="496100584"/>
      </c:lineChart>
      <c:catAx>
        <c:axId val="49610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100584"/>
        <c:crosses val="autoZero"/>
        <c:auto val="1"/>
        <c:lblAlgn val="ctr"/>
        <c:lblOffset val="100"/>
        <c:noMultiLvlLbl val="0"/>
      </c:catAx>
      <c:valAx>
        <c:axId val="49610058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96106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>
                <a:solidFill>
                  <a:schemeClr val="tx1"/>
                </a:solidFill>
              </a:rPr>
              <a:t>LL75 costs more per passenger than other </a:t>
            </a:r>
            <a:r>
              <a:rPr lang="en-US" sz="1800" baseline="0" dirty="0" err="1">
                <a:solidFill>
                  <a:schemeClr val="tx1"/>
                </a:solidFill>
              </a:rPr>
              <a:t>LocalLinks</a:t>
            </a:r>
            <a:r>
              <a:rPr lang="en-US" sz="1800" baseline="0" dirty="0">
                <a:solidFill>
                  <a:schemeClr val="tx1"/>
                </a:solidFill>
              </a:rPr>
              <a:t> (2018)</a:t>
            </a:r>
            <a:endParaRPr lang="en-US" sz="1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Efficiency!$B$1</c:f>
              <c:strCache>
                <c:ptCount val="1"/>
                <c:pt idx="0">
                  <c:v>LL75</c:v>
                </c:pt>
              </c:strCache>
            </c:strRef>
          </c:tx>
          <c:spPr>
            <a:solidFill>
              <a:srgbClr val="E22E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E22E6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Efficiency!$A$2:$A$5</c:f>
              <c:strCache>
                <c:ptCount val="4"/>
                <c:pt idx="0">
                  <c:v>Cost per Passenger (WKD)</c:v>
                </c:pt>
                <c:pt idx="1">
                  <c:v>Cost per Passenger (SAT)</c:v>
                </c:pt>
                <c:pt idx="2">
                  <c:v>Cost per Passenger (SUN)</c:v>
                </c:pt>
                <c:pt idx="3">
                  <c:v>Cost per Passenger (All Days)</c:v>
                </c:pt>
              </c:strCache>
            </c:strRef>
          </c:cat>
          <c:val>
            <c:numRef>
              <c:f>Efficiency!$B$2:$B$5</c:f>
              <c:numCache>
                <c:formatCode>_("$"* #,##0.00_);_("$"* \(#,##0.00\);_("$"* "-"??_);_(@_)</c:formatCode>
                <c:ptCount val="4"/>
                <c:pt idx="0">
                  <c:v>9.15</c:v>
                </c:pt>
                <c:pt idx="1">
                  <c:v>8.3000000000000007</c:v>
                </c:pt>
                <c:pt idx="2">
                  <c:v>11.06</c:v>
                </c:pt>
                <c:pt idx="3">
                  <c:v>10.56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7A-438E-886B-DB0C0074AAF7}"/>
            </c:ext>
          </c:extLst>
        </c:ser>
        <c:ser>
          <c:idx val="1"/>
          <c:order val="1"/>
          <c:tx>
            <c:strRef>
              <c:f>Efficiency!$C$1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Efficiency!$A$2:$A$5</c:f>
              <c:strCache>
                <c:ptCount val="4"/>
                <c:pt idx="0">
                  <c:v>Cost per Passenger (WKD)</c:v>
                </c:pt>
                <c:pt idx="1">
                  <c:v>Cost per Passenger (SAT)</c:v>
                </c:pt>
                <c:pt idx="2">
                  <c:v>Cost per Passenger (SUN)</c:v>
                </c:pt>
                <c:pt idx="3">
                  <c:v>Cost per Passenger (All Days)</c:v>
                </c:pt>
              </c:strCache>
            </c:strRef>
          </c:cat>
          <c:val>
            <c:numRef>
              <c:f>Efficiency!$C$2:$C$5</c:f>
              <c:numCache>
                <c:formatCode>_("$"* #,##0.00_);_("$"* \(#,##0.00\);_("$"* "-"??_);_(@_)</c:formatCode>
                <c:ptCount val="4"/>
                <c:pt idx="0">
                  <c:v>5.63</c:v>
                </c:pt>
                <c:pt idx="1">
                  <c:v>6.87</c:v>
                </c:pt>
                <c:pt idx="2">
                  <c:v>8.5399999999999991</c:v>
                </c:pt>
                <c:pt idx="3">
                  <c:v>6.21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7A-438E-886B-DB0C0074A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244112"/>
        <c:axId val="471233944"/>
      </c:barChart>
      <c:catAx>
        <c:axId val="47124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233944"/>
        <c:crosses val="autoZero"/>
        <c:auto val="1"/>
        <c:lblAlgn val="ctr"/>
        <c:lblOffset val="100"/>
        <c:noMultiLvlLbl val="0"/>
      </c:catAx>
      <c:valAx>
        <c:axId val="471233944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47124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Sheet1!$J$3</c:f>
              <c:strCache>
                <c:ptCount val="1"/>
                <c:pt idx="0">
                  <c:v>LocalLink 75</c:v>
                </c:pt>
              </c:strCache>
            </c:strRef>
          </c:tx>
          <c:spPr>
            <a:solidFill>
              <a:srgbClr val="E22E61"/>
            </a:solidFill>
            <a:ln>
              <a:noFill/>
            </a:ln>
            <a:effectLst/>
          </c:spPr>
          <c:invertIfNegative val="0"/>
          <c:cat>
            <c:multiLvlStrRef>
              <c:f>Sheet1!$K$1:$P$2</c:f>
              <c:multiLvlStrCache>
                <c:ptCount val="6"/>
                <c:lvl>
                  <c:pt idx="0">
                    <c:v>Daytime
(5am-12am)</c:v>
                  </c:pt>
                  <c:pt idx="1">
                    <c:v>Overnight
(12am-5am)</c:v>
                  </c:pt>
                  <c:pt idx="2">
                    <c:v>Daytime
(5am-12am)</c:v>
                  </c:pt>
                  <c:pt idx="3">
                    <c:v>Overnight
(12am-5am)</c:v>
                  </c:pt>
                  <c:pt idx="4">
                    <c:v>Daytime
(10am-9pm)</c:v>
                  </c:pt>
                  <c:pt idx="5">
                    <c:v>Overnight
(9pm-10am)</c:v>
                  </c:pt>
                </c:lvl>
                <c:lvl>
                  <c:pt idx="0">
                    <c:v>Weekday</c:v>
                  </c:pt>
                  <c:pt idx="2">
                    <c:v>Saturday</c:v>
                  </c:pt>
                  <c:pt idx="4">
                    <c:v>Sunday</c:v>
                  </c:pt>
                </c:lvl>
              </c:multiLvlStrCache>
            </c:multiLvlStrRef>
          </c:cat>
          <c:val>
            <c:numRef>
              <c:f>Sheet1!$K$3:$P$3</c:f>
              <c:numCache>
                <c:formatCode>General</c:formatCode>
                <c:ptCount val="6"/>
                <c:pt idx="0">
                  <c:v>868</c:v>
                </c:pt>
                <c:pt idx="1">
                  <c:v>398</c:v>
                </c:pt>
                <c:pt idx="2">
                  <c:v>804</c:v>
                </c:pt>
                <c:pt idx="3">
                  <c:v>125</c:v>
                </c:pt>
                <c:pt idx="4">
                  <c:v>435</c:v>
                </c:pt>
                <c:pt idx="5">
                  <c:v>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6E-447F-A4D5-706977C6E8F3}"/>
            </c:ext>
          </c:extLst>
        </c:ser>
        <c:ser>
          <c:idx val="1"/>
          <c:order val="1"/>
          <c:tx>
            <c:strRef>
              <c:f>Sheet1!$J$4</c:f>
              <c:strCache>
                <c:ptCount val="1"/>
                <c:pt idx="0">
                  <c:v>Microtransit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Sheet1!$K$1:$P$2</c:f>
              <c:multiLvlStrCache>
                <c:ptCount val="6"/>
                <c:lvl>
                  <c:pt idx="0">
                    <c:v>Daytime
(5am-12am)</c:v>
                  </c:pt>
                  <c:pt idx="1">
                    <c:v>Overnight
(12am-5am)</c:v>
                  </c:pt>
                  <c:pt idx="2">
                    <c:v>Daytime
(5am-12am)</c:v>
                  </c:pt>
                  <c:pt idx="3">
                    <c:v>Overnight
(12am-5am)</c:v>
                  </c:pt>
                  <c:pt idx="4">
                    <c:v>Daytime
(10am-9pm)</c:v>
                  </c:pt>
                  <c:pt idx="5">
                    <c:v>Overnight
(9pm-10am)</c:v>
                  </c:pt>
                </c:lvl>
                <c:lvl>
                  <c:pt idx="0">
                    <c:v>Weekday</c:v>
                  </c:pt>
                  <c:pt idx="2">
                    <c:v>Saturday</c:v>
                  </c:pt>
                  <c:pt idx="4">
                    <c:v>Sunday</c:v>
                  </c:pt>
                </c:lvl>
              </c:multiLvlStrCache>
            </c:multiLvlStrRef>
          </c:cat>
          <c:val>
            <c:numRef>
              <c:f>Sheet1!$K$4:$P$4</c:f>
              <c:numCache>
                <c:formatCode>General</c:formatCode>
                <c:ptCount val="6"/>
                <c:pt idx="0">
                  <c:v>119</c:v>
                </c:pt>
                <c:pt idx="1">
                  <c:v>29</c:v>
                </c:pt>
                <c:pt idx="2">
                  <c:v>117</c:v>
                </c:pt>
                <c:pt idx="3">
                  <c:v>24</c:v>
                </c:pt>
                <c:pt idx="4">
                  <c:v>154</c:v>
                </c:pt>
                <c:pt idx="5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6E-447F-A4D5-706977C6E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4746696"/>
        <c:axId val="564751616"/>
      </c:barChart>
      <c:lineChart>
        <c:grouping val="standard"/>
        <c:varyColors val="0"/>
        <c:ser>
          <c:idx val="2"/>
          <c:order val="2"/>
          <c:tx>
            <c:strRef>
              <c:f>Sheet1!$J$5</c:f>
              <c:strCache>
                <c:ptCount val="1"/>
                <c:pt idx="0">
                  <c:v>Total Ridership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Sheet1!$K$1:$P$2</c:f>
              <c:multiLvlStrCache>
                <c:ptCount val="6"/>
                <c:lvl>
                  <c:pt idx="0">
                    <c:v>Daytime
(5am-12am)</c:v>
                  </c:pt>
                  <c:pt idx="1">
                    <c:v>Overnight
(12am-5am)</c:v>
                  </c:pt>
                  <c:pt idx="2">
                    <c:v>Daytime
(5am-12am)</c:v>
                  </c:pt>
                  <c:pt idx="3">
                    <c:v>Overnight
(12am-5am)</c:v>
                  </c:pt>
                  <c:pt idx="4">
                    <c:v>Daytime
(10am-9pm)</c:v>
                  </c:pt>
                  <c:pt idx="5">
                    <c:v>Overnight
(9pm-10am)</c:v>
                  </c:pt>
                </c:lvl>
                <c:lvl>
                  <c:pt idx="0">
                    <c:v>Weekday</c:v>
                  </c:pt>
                  <c:pt idx="2">
                    <c:v>Saturday</c:v>
                  </c:pt>
                  <c:pt idx="4">
                    <c:v>Sunday</c:v>
                  </c:pt>
                </c:lvl>
              </c:multiLvlStrCache>
            </c:multiLvlStrRef>
          </c:cat>
          <c:val>
            <c:numRef>
              <c:f>Sheet1!$K$5:$P$5</c:f>
              <c:numCache>
                <c:formatCode>General</c:formatCode>
                <c:ptCount val="6"/>
                <c:pt idx="0">
                  <c:v>987</c:v>
                </c:pt>
                <c:pt idx="1">
                  <c:v>427</c:v>
                </c:pt>
                <c:pt idx="2">
                  <c:v>921</c:v>
                </c:pt>
                <c:pt idx="3">
                  <c:v>149</c:v>
                </c:pt>
                <c:pt idx="4">
                  <c:v>589</c:v>
                </c:pt>
                <c:pt idx="5">
                  <c:v>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6E-447F-A4D5-706977C6E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4746696"/>
        <c:axId val="564751616"/>
      </c:lineChart>
      <c:catAx>
        <c:axId val="564746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751616"/>
        <c:crosses val="autoZero"/>
        <c:auto val="1"/>
        <c:lblAlgn val="ctr"/>
        <c:lblOffset val="100"/>
        <c:noMultiLvlLbl val="0"/>
      </c:catAx>
      <c:valAx>
        <c:axId val="564751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4746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>
              <a:lumMod val="90000"/>
              <a:lumOff val="1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928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Award a two-year contract</a:t>
            </a:r>
          </a:p>
          <a:p>
            <a:r>
              <a:rPr lang="en-US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Re-engage with local partners, businesses, and riders</a:t>
            </a:r>
          </a:p>
          <a:p>
            <a:r>
              <a:rPr lang="en-US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 pilot in summer 2020</a:t>
            </a:r>
          </a:p>
          <a:p>
            <a:r>
              <a:rPr lang="en-US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Modify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LocalLink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75 in fall 2020</a:t>
            </a:r>
          </a:p>
          <a:p>
            <a:r>
              <a:rPr lang="en-US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Evaluate and report out on pilot phases, including expected performance improvements on LocalLink75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06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0546bfb0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0546bfb0b_0_4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91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3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highlights the initial project area including Fort Meade.</a:t>
            </a:r>
          </a:p>
          <a:p>
            <a:r>
              <a:rPr lang="en-US" dirty="0"/>
              <a:t>Previous studies: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tabLst/>
              <a:defRPr/>
            </a:pPr>
            <a:r>
              <a:rPr lang="en-US" dirty="0"/>
              <a:t>“Last Mile Report” by CMTA for Opportunity Collaborative (2014)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tabLst/>
              <a:defRPr/>
            </a:pPr>
            <a:r>
              <a:rPr lang="en-US" dirty="0"/>
              <a:t>“Strong Workforce, Strong Economy: Baltimore Regional Workforce Development Plan” by Opportunity Collaborative, BMC/BRTB (2015)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tabLst/>
              <a:defRPr/>
            </a:pPr>
            <a:r>
              <a:rPr lang="en-US" dirty="0"/>
              <a:t>“The Transit Question: Baltimore Regional Transit Needs Assessment” by BMC (2015)</a:t>
            </a:r>
          </a:p>
          <a:p>
            <a:pPr lvl="1"/>
            <a:r>
              <a:rPr lang="en-US" dirty="0"/>
              <a:t>“Understanding Divided Baltimore”, a lecture and research lead by UB and BNIA (2016)</a:t>
            </a:r>
          </a:p>
          <a:p>
            <a:pPr lvl="1"/>
            <a:r>
              <a:rPr lang="en-US" dirty="0"/>
              <a:t>South Baltimore Gateway Master Plan by SBGP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26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0546bfb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0546bfb0b_0_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81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90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0546bfb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0546bfb0b_0_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892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0546bfb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0546bfb0b_0_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535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5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CBC78-5F06-7947-A952-9AB6EB0959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674160"/>
            <a:ext cx="6858000" cy="1837463"/>
          </a:xfrm>
        </p:spPr>
        <p:txBody>
          <a:bodyPr anchor="b">
            <a:normAutofit/>
          </a:bodyPr>
          <a:lstStyle>
            <a:lvl1pPr algn="r">
              <a:defRPr sz="54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3C546-9A71-2B49-A361-1D3A5D00AB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511624"/>
            <a:ext cx="6858000" cy="454268"/>
          </a:xfrm>
        </p:spPr>
        <p:txBody>
          <a:bodyPr>
            <a:normAutofit/>
          </a:bodyPr>
          <a:lstStyle>
            <a:lvl1pPr marL="0" indent="0" algn="r">
              <a:buNone/>
              <a:defRPr sz="3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03406A-9043-4B5D-94A0-B9ADB1FBCC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3" y="4918579"/>
            <a:ext cx="2544680" cy="1714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A958C-5072-4683-B5A9-97622484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5337" y="4645090"/>
            <a:ext cx="419974" cy="347678"/>
          </a:xfrm>
          <a:prstGeom prst="rect">
            <a:avLst/>
          </a:prstGeom>
        </p:spPr>
        <p:txBody>
          <a:bodyPr anchor="ctr" anchorCtr="1"/>
          <a:lstStyle>
            <a:lvl1pPr algn="ctr">
              <a:defRPr/>
            </a:lvl1pPr>
          </a:lstStyle>
          <a:p>
            <a:fld id="{BF2014FA-D158-2A4F-84AE-5E4A85ABAD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88DFBF9-CB05-444B-A710-8D054FEC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5337" y="4645090"/>
            <a:ext cx="419974" cy="347678"/>
          </a:xfrm>
          <a:prstGeom prst="rect">
            <a:avLst/>
          </a:prstGeom>
        </p:spPr>
        <p:txBody>
          <a:bodyPr anchor="ctr" anchorCtr="1"/>
          <a:lstStyle>
            <a:lvl1pPr algn="ctr">
              <a:defRPr/>
            </a:lvl1pPr>
          </a:lstStyle>
          <a:p>
            <a:fld id="{BF2014FA-D158-2A4F-84AE-5E4A85ABAD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09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E0F51-2858-AF44-B6CD-3753F9B3A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D11ED-D00E-144E-AF27-E583473E0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BECAE-B1F3-744C-ADFC-DB59725CF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C0B5A-4B48-4128-9459-A2A3B489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5337" y="4645090"/>
            <a:ext cx="419974" cy="347678"/>
          </a:xfrm>
          <a:prstGeom prst="rect">
            <a:avLst/>
          </a:prstGeom>
        </p:spPr>
        <p:txBody>
          <a:bodyPr anchor="ctr" anchorCtr="1"/>
          <a:lstStyle>
            <a:lvl1pPr algn="ctr">
              <a:defRPr/>
            </a:lvl1pPr>
          </a:lstStyle>
          <a:p>
            <a:fld id="{BF2014FA-D158-2A4F-84AE-5E4A85ABAD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60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0356B-53F9-A246-B59B-4E49372FE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C73BB2-B1A6-FB49-8D48-4D3DF5737E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2A5F5-BA63-6C43-81B9-68D870D1A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D2741-A9CA-44ED-A222-D8170540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5337" y="4645090"/>
            <a:ext cx="419974" cy="347678"/>
          </a:xfrm>
          <a:prstGeom prst="rect">
            <a:avLst/>
          </a:prstGeom>
        </p:spPr>
        <p:txBody>
          <a:bodyPr anchor="ctr" anchorCtr="1"/>
          <a:lstStyle>
            <a:lvl1pPr algn="ctr">
              <a:defRPr/>
            </a:lvl1pPr>
          </a:lstStyle>
          <a:p>
            <a:fld id="{BF2014FA-D158-2A4F-84AE-5E4A85ABAD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28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8A436-1959-3146-8C04-475E9C0F2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4C83F-5D38-9B4A-A737-E610BB976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551FC5-1F35-400B-912D-8DED24AB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5337" y="4645090"/>
            <a:ext cx="419974" cy="347678"/>
          </a:xfrm>
          <a:prstGeom prst="rect">
            <a:avLst/>
          </a:prstGeom>
        </p:spPr>
        <p:txBody>
          <a:bodyPr anchor="ctr" anchorCtr="1"/>
          <a:lstStyle>
            <a:lvl1pPr algn="ctr">
              <a:defRPr/>
            </a:lvl1pPr>
          </a:lstStyle>
          <a:p>
            <a:fld id="{BF2014FA-D158-2A4F-84AE-5E4A85ABAD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97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207F21-D34C-4F4B-840F-D65AFC74F8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F5452-2D0E-ED4F-9C9B-E4105C4FD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CE041-730D-394B-AA0B-18385288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4932892-8E69-2245-AEE5-2CE081F7D6D0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E5DFF-977B-334E-AF5C-0393B4453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1400-73A6-9849-BA50-A6BEE070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F2014FA-D158-2A4F-84AE-5E4A85ABA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9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4161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3462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500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8530-6F91-4D98-823A-88FEBB107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A2521-5E77-4A44-BD31-CAA17B600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9A4A8-F037-4680-8DEE-F4D0B848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82F1-B77D-40E1-8266-0D97AC1393F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1060D-4C7E-4734-9DA9-D6B9F52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AE4C1-4660-4E15-A5C9-A20D2641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296444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E7C9B-65C6-433E-8D97-64D71818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EEB85-B766-4726-830E-CFF05BB0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B6C37-1E78-4CF6-816A-47576B94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82F1-B77D-40E1-8266-0D97AC1393F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91534-A7EC-4D3C-AEC0-DE670CBE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A443C-A91E-48DB-9D69-61A9445E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731654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C9A7F-5CEA-9F4F-B0FC-657AF05A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9C37F-C0BA-2648-B7B4-A8AD0F261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46C0B-6B28-BA46-94B0-7C8DB28A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5337" y="4645090"/>
            <a:ext cx="419974" cy="347678"/>
          </a:xfrm>
          <a:prstGeom prst="rect">
            <a:avLst/>
          </a:prstGeom>
        </p:spPr>
        <p:txBody>
          <a:bodyPr anchor="ctr" anchorCtr="1"/>
          <a:lstStyle>
            <a:lvl1pPr algn="ctr">
              <a:defRPr/>
            </a:lvl1pPr>
          </a:lstStyle>
          <a:p>
            <a:fld id="{BF2014FA-D158-2A4F-84AE-5E4A85ABAD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80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5A345-CD60-4E67-8C71-231E35A04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E674F-9A8B-4B65-86AF-C2151C4FF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D6D20-C88F-4552-9DF5-0884C4CBB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82F1-B77D-40E1-8266-0D97AC1393F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94B24-F3F3-42FB-8281-9D694D9F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AB8A4-7312-40BC-A509-22E87ED3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3927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25FB4-4A50-4FF1-B2EA-87E2A8F9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15028-71F4-47CD-91AB-364931118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5B480-3CCD-48A8-AE0B-5AA8D7A6D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A25E2-CCB0-45CE-9363-0F1398BF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82F1-B77D-40E1-8266-0D97AC1393F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87437-E409-475A-82F0-B095FBB9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3616E-A2AB-4D72-8322-E586E68C4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8400455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1D2C-D620-45F9-BCFA-456C0695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E94EB-1AAE-471E-935E-7BC5E0A4E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3FBF4-6A22-4C53-85E3-9A2B31615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9E3FB-7808-45A2-91B5-DDB9E86E3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7086D-F1BD-4538-84B6-D7C7445236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41D8DF-3100-4CDD-8083-EFFAFDD3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82F1-B77D-40E1-8266-0D97AC1393F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46A5D9-AC35-457A-8017-176D75934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6C3B36-8B28-4383-96A0-7F351491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532001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C6C86-8642-4125-B6D7-536602934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D07CEB-B116-4C98-90EB-1A72F0F5D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82F1-B77D-40E1-8266-0D97AC1393F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2A101-6F93-4E0C-A376-B10FE728B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A99D0-A748-4177-BEEA-06CB3C78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570953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B40D6-C844-4A7C-834B-402CB3DCF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82F1-B77D-40E1-8266-0D97AC1393F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939A70-652A-4C30-94ED-B4F9F1041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B39B2-F317-4046-9236-80C7BC618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9329201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A1C4E-0B48-4548-B47F-37A4A4EED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C080E-2341-4FC3-94CF-DBB2BB17A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C8359-402E-4F32-90FC-79B2FB94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5221D-9F4D-468F-AC43-787BFBBC3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82F1-B77D-40E1-8266-0D97AC1393F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91CE9-8AE1-4AD5-A542-BDCA3778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BF961-46BD-430D-A626-4E559EC8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783172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12FF6-D878-4D90-984F-3ED29DBC5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B1CF50-BD8E-4DC5-8C8B-6703124B2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59266-04C1-4A86-A551-265925715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01919-C434-45C6-AE18-30F07B4AD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82F1-B77D-40E1-8266-0D97AC1393F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3CDD3-28F2-4201-BA7A-B4725EFD1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0B4FE-5E39-4E1D-84E3-0F18E09D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268102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00D4-A9F4-4EEB-A74F-132029208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A464E-30B7-42D5-8DB8-A946F5AAB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3E279-D0FB-45CA-AC0F-4431FA78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82F1-B77D-40E1-8266-0D97AC1393F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4D8A0-68FF-4A9C-ABD4-91996F3A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134EF-B751-4F1E-8555-328970BF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4343768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F3EAD-71F4-4E87-B848-DD62D4D98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973FB-DF00-4462-89AB-5FF48DC96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EC651-1758-4329-AB6F-7CAF2681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82F1-B77D-40E1-8266-0D97AC1393F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55848-76AD-4580-9DBC-974993D6C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3242F-5ACD-4A79-8891-4D17BBEB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902534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153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C9A7F-5CEA-9F4F-B0FC-657AF05A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9C37F-C0BA-2648-B7B4-A8AD0F261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46C0B-6B28-BA46-94B0-7C8DB28A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5337" y="4645090"/>
            <a:ext cx="419974" cy="347678"/>
          </a:xfrm>
          <a:prstGeom prst="rect">
            <a:avLst/>
          </a:prstGeom>
        </p:spPr>
        <p:txBody>
          <a:bodyPr anchor="ctr" anchorCtr="1"/>
          <a:lstStyle>
            <a:lvl1pPr algn="ctr">
              <a:defRPr/>
            </a:lvl1pPr>
          </a:lstStyle>
          <a:p>
            <a:fld id="{BF2014FA-D158-2A4F-84AE-5E4A85ABAD5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oogle Shape;114;p18">
            <a:extLst>
              <a:ext uri="{FF2B5EF4-FFF2-40B4-BE49-F238E27FC236}">
                <a16:creationId xmlns:a16="http://schemas.microsoft.com/office/drawing/2014/main" id="{F65EEEDE-44D0-4A7A-A246-9E29C264BEE2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987038" y="2111113"/>
            <a:ext cx="4427151" cy="204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952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2983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502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ight Justif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C9A7F-5CEA-9F4F-B0FC-657AF05A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9C37F-C0BA-2648-B7B4-A8AD0F261FB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r">
              <a:buNone/>
              <a:defRPr>
                <a:sym typeface="Symbol" panose="05050102010706020507" pitchFamily="18" charset="2"/>
              </a:defRPr>
            </a:lvl1pPr>
            <a:lvl2pPr marL="342900" indent="0" algn="r">
              <a:buNone/>
              <a:defRPr>
                <a:sym typeface="Symbol" panose="05050102010706020507" pitchFamily="18" charset="2"/>
              </a:defRPr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/>
              <a:t>Edit Master text styles </a:t>
            </a:r>
          </a:p>
          <a:p>
            <a:pPr lvl="1"/>
            <a:r>
              <a:rPr lang="en-US" dirty="0"/>
              <a:t>Second level 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B5D6CC-0E8B-4BD9-8F0D-63FC0C5B9663}"/>
              </a:ext>
            </a:extLst>
          </p:cNvPr>
          <p:cNvSpPr txBox="1">
            <a:spLocks/>
          </p:cNvSpPr>
          <p:nvPr userDrawn="1"/>
        </p:nvSpPr>
        <p:spPr>
          <a:xfrm>
            <a:off x="7775337" y="4645090"/>
            <a:ext cx="419974" cy="347678"/>
          </a:xfrm>
          <a:prstGeom prst="rect">
            <a:avLst/>
          </a:prstGeom>
        </p:spPr>
        <p:txBody>
          <a:bodyPr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014FA-D158-2A4F-84AE-5E4A85ABAD50}" type="slidenum">
              <a:rPr lang="en-US" sz="1350" smtClean="0"/>
              <a:pPr/>
              <a:t>‹#›</a:t>
            </a:fld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87148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90EEEA1-7A15-48B3-B536-DD53C0DD50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511624"/>
            <a:ext cx="6858000" cy="454268"/>
          </a:xfrm>
        </p:spPr>
        <p:txBody>
          <a:bodyPr>
            <a:normAutofit/>
          </a:bodyPr>
          <a:lstStyle>
            <a:lvl1pPr marL="0" indent="0" algn="r"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4F0065-559B-48AB-83FE-96067A9B47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674160"/>
            <a:ext cx="6858000" cy="1837463"/>
          </a:xfrm>
        </p:spPr>
        <p:txBody>
          <a:bodyPr anchor="b">
            <a:normAutofit/>
          </a:bodyPr>
          <a:lstStyle>
            <a:lvl1pPr algn="r">
              <a:defRPr sz="5400" b="1">
                <a:solidFill>
                  <a:srgbClr val="E22E6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B41017-4F10-4DD9-9969-FCFBCC09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5337" y="4645090"/>
            <a:ext cx="419974" cy="347678"/>
          </a:xfrm>
          <a:prstGeom prst="rect">
            <a:avLst/>
          </a:prstGeom>
        </p:spPr>
        <p:txBody>
          <a:bodyPr anchor="ctr" anchorCtr="1"/>
          <a:lstStyle>
            <a:lvl1pPr algn="ctr">
              <a:defRPr/>
            </a:lvl1pPr>
          </a:lstStyle>
          <a:p>
            <a:fld id="{BF2014FA-D158-2A4F-84AE-5E4A85ABAD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8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A9223-6876-B54F-9694-3EB9B2652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77F76-F3A5-AA47-B975-8D97E2DD5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05E2F-2C3B-A648-A9F2-0154D1E67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25663-76FC-49DE-A031-5D335C99F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5337" y="4645090"/>
            <a:ext cx="419974" cy="347678"/>
          </a:xfrm>
          <a:prstGeom prst="rect">
            <a:avLst/>
          </a:prstGeom>
        </p:spPr>
        <p:txBody>
          <a:bodyPr anchor="ctr" anchorCtr="1"/>
          <a:lstStyle>
            <a:lvl1pPr algn="ctr">
              <a:defRPr/>
            </a:lvl1pPr>
          </a:lstStyle>
          <a:p>
            <a:fld id="{BF2014FA-D158-2A4F-84AE-5E4A85ABAD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54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19053-BC77-6D4D-B02F-10A816C64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6CAF9-6ED6-314C-B8BB-6036E458A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2197E-E38C-D142-8F18-9277893A1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E91EF4-49D7-DC45-A017-4BBEA397C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C2B993-621E-014C-855C-D2CD6724D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836595F-1456-47FE-BD6A-0D2428A2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5337" y="4645090"/>
            <a:ext cx="419974" cy="347678"/>
          </a:xfrm>
          <a:prstGeom prst="rect">
            <a:avLst/>
          </a:prstGeom>
        </p:spPr>
        <p:txBody>
          <a:bodyPr anchor="ctr" anchorCtr="1"/>
          <a:lstStyle>
            <a:lvl1pPr algn="ctr">
              <a:defRPr/>
            </a:lvl1pPr>
          </a:lstStyle>
          <a:p>
            <a:fld id="{BF2014FA-D158-2A4F-84AE-5E4A85ABAD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0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C892-36BE-A942-8DE1-EEF351A2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837FD5-A155-499C-A7D7-38B88F45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5337" y="4645090"/>
            <a:ext cx="419974" cy="347678"/>
          </a:xfrm>
          <a:prstGeom prst="rect">
            <a:avLst/>
          </a:prstGeom>
        </p:spPr>
        <p:txBody>
          <a:bodyPr anchor="ctr" anchorCtr="1"/>
          <a:lstStyle>
            <a:lvl1pPr algn="ctr">
              <a:defRPr/>
            </a:lvl1pPr>
          </a:lstStyle>
          <a:p>
            <a:fld id="{BF2014FA-D158-2A4F-84AE-5E4A85ABAD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4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88DFBF9-CB05-444B-A710-8D054FEC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5337" y="4645090"/>
            <a:ext cx="419974" cy="347678"/>
          </a:xfrm>
          <a:prstGeom prst="rect">
            <a:avLst/>
          </a:prstGeom>
        </p:spPr>
        <p:txBody>
          <a:bodyPr anchor="ctr" anchorCtr="1"/>
          <a:lstStyle>
            <a:lvl1pPr algn="ctr">
              <a:defRPr/>
            </a:lvl1pPr>
          </a:lstStyle>
          <a:p>
            <a:fld id="{BF2014FA-D158-2A4F-84AE-5E4A85ABAD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2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4ACF00-9057-234F-8ED4-2DFB297F4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81E07-5E1F-9C48-9A24-B97B7EAD4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7E0601-500E-4F5B-B054-C073EE1E90BA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0684"/>
            <a:ext cx="8179169" cy="3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2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80" r:id="rId10"/>
    <p:sldLayoutId id="2147483672" r:id="rId11"/>
    <p:sldLayoutId id="2147483673" r:id="rId12"/>
    <p:sldLayoutId id="2147483674" r:id="rId13"/>
    <p:sldLayoutId id="2147483675" r:id="rId14"/>
    <p:sldLayoutId id="2147483678" r:id="rId15"/>
    <p:sldLayoutId id="2147483696" r:id="rId16"/>
    <p:sldLayoutId id="214748369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E22E6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4F586E-7BC9-4093-986A-D9929C461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0A83B-7D98-4D31-88BF-013CAF48C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46C24-F7F2-44F2-A40B-3F6675365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982F1-B77D-40E1-8266-0D97AC1393F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E13D0-54BC-4742-81CF-049215350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F62F3-39CC-455C-881B-3C6B3AA6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651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clayton@mdot.maryland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8.jpeg"/><Relationship Id="rId5" Type="http://schemas.openxmlformats.org/officeDocument/2006/relationships/chart" Target="../charts/chart1.xml"/><Relationship Id="rId10" Type="http://schemas.openxmlformats.org/officeDocument/2006/relationships/image" Target="../media/image32.jpeg"/><Relationship Id="rId4" Type="http://schemas.openxmlformats.org/officeDocument/2006/relationships/image" Target="../media/image3.pn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ctrTitle"/>
          </p:nvPr>
        </p:nvSpPr>
        <p:spPr>
          <a:xfrm>
            <a:off x="405050" y="1431950"/>
            <a:ext cx="7776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dirty="0">
              <a:solidFill>
                <a:srgbClr val="E22E61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2E61"/>
              </a:buClr>
              <a:buSzPts val="4500"/>
              <a:buFont typeface="Century Gothic"/>
              <a:buNone/>
            </a:pPr>
            <a:r>
              <a:rPr lang="en-US" b="1" dirty="0">
                <a:solidFill>
                  <a:srgbClr val="E22E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Access to Opportunity Microtransit Project</a:t>
            </a:r>
            <a:endParaRPr b="1" dirty="0">
              <a:solidFill>
                <a:srgbClr val="E22E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362000" y="3484550"/>
            <a:ext cx="7776300" cy="1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36363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November 21, 2019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On-Ramp MOD On-Ramp Program Workshop</a:t>
            </a:r>
          </a:p>
        </p:txBody>
      </p:sp>
      <p:pic>
        <p:nvPicPr>
          <p:cNvPr id="7" name="Google Shape;125;p19">
            <a:extLst>
              <a:ext uri="{FF2B5EF4-FFF2-40B4-BE49-F238E27FC236}">
                <a16:creationId xmlns:a16="http://schemas.microsoft.com/office/drawing/2014/main" id="{E22665BF-F4F9-4D4E-A0AB-07680FD131D2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9499" y="705931"/>
            <a:ext cx="561975" cy="80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6;p19">
            <a:extLst>
              <a:ext uri="{FF2B5EF4-FFF2-40B4-BE49-F238E27FC236}">
                <a16:creationId xmlns:a16="http://schemas.microsoft.com/office/drawing/2014/main" id="{D09D8AFC-6513-4C61-B8AE-4EB67AD5A46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7519" y="705931"/>
            <a:ext cx="876300" cy="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22E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Problems Identified</a:t>
            </a:r>
            <a:endParaRPr sz="3600" b="1" dirty="0">
              <a:solidFill>
                <a:srgbClr val="E22E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6DD47DF5-5605-4C0E-BAFC-CB22246C98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797639"/>
              </p:ext>
            </p:extLst>
          </p:nvPr>
        </p:nvGraphicFramePr>
        <p:xfrm>
          <a:off x="557213" y="1268016"/>
          <a:ext cx="4154124" cy="3530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3249774F-1F8D-4C12-974B-241D918B33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666333"/>
              </p:ext>
            </p:extLst>
          </p:nvPr>
        </p:nvGraphicFramePr>
        <p:xfrm>
          <a:off x="4782773" y="1268016"/>
          <a:ext cx="3951923" cy="3530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EA212AF-DD78-4F75-BBB7-CCBBC443D4F7}"/>
              </a:ext>
            </a:extLst>
          </p:cNvPr>
          <p:cNvSpPr txBox="1"/>
          <p:nvPr/>
        </p:nvSpPr>
        <p:spPr>
          <a:xfrm>
            <a:off x="8779213" y="4843418"/>
            <a:ext cx="364787" cy="300082"/>
          </a:xfrm>
          <a:prstGeom prst="rect">
            <a:avLst/>
          </a:prstGeom>
          <a:solidFill>
            <a:srgbClr val="E22E61">
              <a:alpha val="69804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0D2695F-D143-3241-A0F2-36F3406B3440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778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tile tx="-1270000" ty="-1905000" sx="95000" sy="9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C25EB19-95A1-4ADC-B2FF-11B7CF1EFBDF}"/>
              </a:ext>
            </a:extLst>
          </p:cNvPr>
          <p:cNvSpPr/>
          <p:nvPr/>
        </p:nvSpPr>
        <p:spPr>
          <a:xfrm>
            <a:off x="2686050" y="1623060"/>
            <a:ext cx="2743200" cy="3543300"/>
          </a:xfrm>
          <a:custGeom>
            <a:avLst/>
            <a:gdLst>
              <a:gd name="connsiteX0" fmla="*/ 0 w 2743200"/>
              <a:gd name="connsiteY0" fmla="*/ 3543300 h 3543300"/>
              <a:gd name="connsiteX1" fmla="*/ 777240 w 2743200"/>
              <a:gd name="connsiteY1" fmla="*/ 2708910 h 3543300"/>
              <a:gd name="connsiteX2" fmla="*/ 891540 w 2743200"/>
              <a:gd name="connsiteY2" fmla="*/ 2548890 h 3543300"/>
              <a:gd name="connsiteX3" fmla="*/ 1211580 w 2743200"/>
              <a:gd name="connsiteY3" fmla="*/ 2274570 h 3543300"/>
              <a:gd name="connsiteX4" fmla="*/ 1291590 w 2743200"/>
              <a:gd name="connsiteY4" fmla="*/ 1988820 h 3543300"/>
              <a:gd name="connsiteX5" fmla="*/ 1211580 w 2743200"/>
              <a:gd name="connsiteY5" fmla="*/ 1680210 h 3543300"/>
              <a:gd name="connsiteX6" fmla="*/ 1177290 w 2743200"/>
              <a:gd name="connsiteY6" fmla="*/ 1543050 h 3543300"/>
              <a:gd name="connsiteX7" fmla="*/ 1588770 w 2743200"/>
              <a:gd name="connsiteY7" fmla="*/ 1268730 h 3543300"/>
              <a:gd name="connsiteX8" fmla="*/ 2743200 w 2743200"/>
              <a:gd name="connsiteY8" fmla="*/ 948690 h 3543300"/>
              <a:gd name="connsiteX9" fmla="*/ 2628900 w 2743200"/>
              <a:gd name="connsiteY9" fmla="*/ 560070 h 3543300"/>
              <a:gd name="connsiteX10" fmla="*/ 2205990 w 2743200"/>
              <a:gd name="connsiteY10" fmla="*/ 388620 h 3543300"/>
              <a:gd name="connsiteX11" fmla="*/ 1874520 w 2743200"/>
              <a:gd name="connsiteY11" fmla="*/ 320040 h 3543300"/>
              <a:gd name="connsiteX12" fmla="*/ 1474470 w 2743200"/>
              <a:gd name="connsiteY12" fmla="*/ 262890 h 3543300"/>
              <a:gd name="connsiteX13" fmla="*/ 1440180 w 2743200"/>
              <a:gd name="connsiteY13" fmla="*/ 171450 h 3543300"/>
              <a:gd name="connsiteX14" fmla="*/ 1805940 w 2743200"/>
              <a:gd name="connsiteY14" fmla="*/ 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43200" h="3543300">
                <a:moveTo>
                  <a:pt x="0" y="3543300"/>
                </a:moveTo>
                <a:lnTo>
                  <a:pt x="777240" y="2708910"/>
                </a:lnTo>
                <a:lnTo>
                  <a:pt x="891540" y="2548890"/>
                </a:lnTo>
                <a:lnTo>
                  <a:pt x="1211580" y="2274570"/>
                </a:lnTo>
                <a:lnTo>
                  <a:pt x="1291590" y="1988820"/>
                </a:lnTo>
                <a:lnTo>
                  <a:pt x="1211580" y="1680210"/>
                </a:lnTo>
                <a:lnTo>
                  <a:pt x="1177290" y="1543050"/>
                </a:lnTo>
                <a:lnTo>
                  <a:pt x="1588770" y="1268730"/>
                </a:lnTo>
                <a:lnTo>
                  <a:pt x="2743200" y="948690"/>
                </a:lnTo>
                <a:lnTo>
                  <a:pt x="2628900" y="560070"/>
                </a:lnTo>
                <a:lnTo>
                  <a:pt x="2205990" y="388620"/>
                </a:lnTo>
                <a:lnTo>
                  <a:pt x="1874520" y="320040"/>
                </a:lnTo>
                <a:lnTo>
                  <a:pt x="1474470" y="262890"/>
                </a:lnTo>
                <a:lnTo>
                  <a:pt x="1440180" y="171450"/>
                </a:lnTo>
                <a:lnTo>
                  <a:pt x="1805940" y="0"/>
                </a:lnTo>
              </a:path>
            </a:pathLst>
          </a:custGeom>
          <a:noFill/>
          <a:ln w="57150">
            <a:solidFill>
              <a:schemeClr val="accent5">
                <a:lumMod val="60000"/>
                <a:lumOff val="40000"/>
                <a:alpha val="7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3268AC7-B8E1-4FAF-99A8-A02A38C91E31}"/>
              </a:ext>
            </a:extLst>
          </p:cNvPr>
          <p:cNvSpPr/>
          <p:nvPr/>
        </p:nvSpPr>
        <p:spPr>
          <a:xfrm>
            <a:off x="6172499" y="2086942"/>
            <a:ext cx="1103256" cy="366955"/>
          </a:xfrm>
          <a:prstGeom prst="wedgeRoundRectCallout">
            <a:avLst>
              <a:gd name="adj1" fmla="val -28818"/>
              <a:gd name="adj2" fmla="val 81249"/>
              <a:gd name="adj3" fmla="val 16667"/>
            </a:avLst>
          </a:prstGeom>
          <a:solidFill>
            <a:srgbClr val="E22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CSX Rail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396A21E-1A68-47AB-AF37-CA483D5068A5}"/>
              </a:ext>
            </a:extLst>
          </p:cNvPr>
          <p:cNvSpPr/>
          <p:nvPr/>
        </p:nvSpPr>
        <p:spPr>
          <a:xfrm>
            <a:off x="5221643" y="1146200"/>
            <a:ext cx="1502484" cy="331611"/>
          </a:xfrm>
          <a:prstGeom prst="wedgeRoundRectCallout">
            <a:avLst>
              <a:gd name="adj1" fmla="val -31483"/>
              <a:gd name="adj2" fmla="val 94804"/>
              <a:gd name="adj3" fmla="val 16667"/>
            </a:avLst>
          </a:prstGeom>
          <a:solidFill>
            <a:srgbClr val="E22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MTA Light Rail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95E938C-660C-4B77-A280-898B9C2CD98D}"/>
              </a:ext>
            </a:extLst>
          </p:cNvPr>
          <p:cNvSpPr/>
          <p:nvPr/>
        </p:nvSpPr>
        <p:spPr>
          <a:xfrm>
            <a:off x="6286500" y="-609"/>
            <a:ext cx="1451311" cy="526186"/>
          </a:xfrm>
          <a:prstGeom prst="wedgeRoundRectCallout">
            <a:avLst>
              <a:gd name="adj1" fmla="val -47556"/>
              <a:gd name="adj2" fmla="val 62038"/>
              <a:gd name="adj3" fmla="val 16667"/>
            </a:avLst>
          </a:prstGeom>
          <a:solidFill>
            <a:srgbClr val="E22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Unsignalized Entrance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F75959D-C106-4BDA-9138-FBE4C857CE6C}"/>
              </a:ext>
            </a:extLst>
          </p:cNvPr>
          <p:cNvSpPr/>
          <p:nvPr/>
        </p:nvSpPr>
        <p:spPr>
          <a:xfrm>
            <a:off x="3013934" y="1409389"/>
            <a:ext cx="1013012" cy="331611"/>
          </a:xfrm>
          <a:prstGeom prst="wedgeRoundRectCallout">
            <a:avLst>
              <a:gd name="adj1" fmla="val 46279"/>
              <a:gd name="adj2" fmla="val 87707"/>
              <a:gd name="adj3" fmla="val 16667"/>
            </a:avLst>
          </a:prstGeom>
          <a:solidFill>
            <a:srgbClr val="EEF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Desire Line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CD6FB32E-524C-49BB-A2E1-BA6459793B5E}"/>
              </a:ext>
            </a:extLst>
          </p:cNvPr>
          <p:cNvSpPr/>
          <p:nvPr/>
        </p:nvSpPr>
        <p:spPr>
          <a:xfrm>
            <a:off x="8010860" y="3120108"/>
            <a:ext cx="1013012" cy="331611"/>
          </a:xfrm>
          <a:prstGeom prst="wedgeRoundRectCallout">
            <a:avLst>
              <a:gd name="adj1" fmla="val -16597"/>
              <a:gd name="adj2" fmla="val 148263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Start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1660881-B93A-45FA-B365-1B9FE1B26ADB}"/>
              </a:ext>
            </a:extLst>
          </p:cNvPr>
          <p:cNvSpPr/>
          <p:nvPr/>
        </p:nvSpPr>
        <p:spPr>
          <a:xfrm>
            <a:off x="2780403" y="333122"/>
            <a:ext cx="1013012" cy="331611"/>
          </a:xfrm>
          <a:prstGeom prst="wedgeRoundRectCallout">
            <a:avLst>
              <a:gd name="adj1" fmla="val 11611"/>
              <a:gd name="adj2" fmla="val 106902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End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A16FA60-4AAC-439C-8463-44D9667BF8F2}"/>
              </a:ext>
            </a:extLst>
          </p:cNvPr>
          <p:cNvSpPr/>
          <p:nvPr/>
        </p:nvSpPr>
        <p:spPr>
          <a:xfrm>
            <a:off x="3383280" y="868680"/>
            <a:ext cx="4903470" cy="2903220"/>
          </a:xfrm>
          <a:custGeom>
            <a:avLst/>
            <a:gdLst>
              <a:gd name="connsiteX0" fmla="*/ 4903470 w 4903470"/>
              <a:gd name="connsiteY0" fmla="*/ 2903220 h 2903220"/>
              <a:gd name="connsiteX1" fmla="*/ 4297680 w 4903470"/>
              <a:gd name="connsiteY1" fmla="*/ 2560320 h 2903220"/>
              <a:gd name="connsiteX2" fmla="*/ 3874770 w 4903470"/>
              <a:gd name="connsiteY2" fmla="*/ 2480310 h 2903220"/>
              <a:gd name="connsiteX3" fmla="*/ 3611880 w 4903470"/>
              <a:gd name="connsiteY3" fmla="*/ 2411730 h 2903220"/>
              <a:gd name="connsiteX4" fmla="*/ 3383280 w 4903470"/>
              <a:gd name="connsiteY4" fmla="*/ 2205990 h 2903220"/>
              <a:gd name="connsiteX5" fmla="*/ 3223260 w 4903470"/>
              <a:gd name="connsiteY5" fmla="*/ 2103120 h 2903220"/>
              <a:gd name="connsiteX6" fmla="*/ 2491740 w 4903470"/>
              <a:gd name="connsiteY6" fmla="*/ 1611630 h 2903220"/>
              <a:gd name="connsiteX7" fmla="*/ 2217420 w 4903470"/>
              <a:gd name="connsiteY7" fmla="*/ 1383030 h 2903220"/>
              <a:gd name="connsiteX8" fmla="*/ 2023110 w 4903470"/>
              <a:gd name="connsiteY8" fmla="*/ 1348740 h 2903220"/>
              <a:gd name="connsiteX9" fmla="*/ 1954530 w 4903470"/>
              <a:gd name="connsiteY9" fmla="*/ 1257300 h 2903220"/>
              <a:gd name="connsiteX10" fmla="*/ 1988820 w 4903470"/>
              <a:gd name="connsiteY10" fmla="*/ 1165860 h 2903220"/>
              <a:gd name="connsiteX11" fmla="*/ 1691640 w 4903470"/>
              <a:gd name="connsiteY11" fmla="*/ 982980 h 2903220"/>
              <a:gd name="connsiteX12" fmla="*/ 1485900 w 4903470"/>
              <a:gd name="connsiteY12" fmla="*/ 525780 h 2903220"/>
              <a:gd name="connsiteX13" fmla="*/ 68580 w 4903470"/>
              <a:gd name="connsiteY13" fmla="*/ 91440 h 2903220"/>
              <a:gd name="connsiteX14" fmla="*/ 0 w 4903470"/>
              <a:gd name="connsiteY14" fmla="*/ 0 h 290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03470" h="2903220">
                <a:moveTo>
                  <a:pt x="4903470" y="2903220"/>
                </a:moveTo>
                <a:lnTo>
                  <a:pt x="4297680" y="2560320"/>
                </a:lnTo>
                <a:lnTo>
                  <a:pt x="3874770" y="2480310"/>
                </a:lnTo>
                <a:lnTo>
                  <a:pt x="3611880" y="2411730"/>
                </a:lnTo>
                <a:lnTo>
                  <a:pt x="3383280" y="2205990"/>
                </a:lnTo>
                <a:lnTo>
                  <a:pt x="3223260" y="2103120"/>
                </a:lnTo>
                <a:lnTo>
                  <a:pt x="2491740" y="1611630"/>
                </a:lnTo>
                <a:lnTo>
                  <a:pt x="2217420" y="1383030"/>
                </a:lnTo>
                <a:lnTo>
                  <a:pt x="2023110" y="1348740"/>
                </a:lnTo>
                <a:lnTo>
                  <a:pt x="1954530" y="1257300"/>
                </a:lnTo>
                <a:lnTo>
                  <a:pt x="1988820" y="1165860"/>
                </a:lnTo>
                <a:lnTo>
                  <a:pt x="1691640" y="982980"/>
                </a:lnTo>
                <a:lnTo>
                  <a:pt x="1485900" y="525780"/>
                </a:lnTo>
                <a:lnTo>
                  <a:pt x="68580" y="9144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EEFF41">
                <a:alpha val="69804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010078DB-2383-4719-A6F1-B668FA3E558A}"/>
              </a:ext>
            </a:extLst>
          </p:cNvPr>
          <p:cNvSpPr/>
          <p:nvPr/>
        </p:nvSpPr>
        <p:spPr>
          <a:xfrm>
            <a:off x="7079054" y="2582757"/>
            <a:ext cx="1013012" cy="331611"/>
          </a:xfrm>
          <a:prstGeom prst="wedgeRoundRectCallout">
            <a:avLst>
              <a:gd name="adj1" fmla="val -19163"/>
              <a:gd name="adj2" fmla="val 163537"/>
              <a:gd name="adj3" fmla="val 16667"/>
            </a:avLst>
          </a:prstGeom>
          <a:solidFill>
            <a:srgbClr val="EEF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Desire Line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CE8FBC0-E496-4331-96C6-B8E0177D9F10}"/>
              </a:ext>
            </a:extLst>
          </p:cNvPr>
          <p:cNvSpPr/>
          <p:nvPr/>
        </p:nvSpPr>
        <p:spPr>
          <a:xfrm>
            <a:off x="3044638" y="3606094"/>
            <a:ext cx="1013012" cy="331611"/>
          </a:xfrm>
          <a:prstGeom prst="wedgeRoundRectCallout">
            <a:avLst>
              <a:gd name="adj1" fmla="val -16597"/>
              <a:gd name="adj2" fmla="val 148263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Start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1F2B462-659C-4B1C-9A26-599FF5FBB66A}"/>
              </a:ext>
            </a:extLst>
          </p:cNvPr>
          <p:cNvSpPr/>
          <p:nvPr/>
        </p:nvSpPr>
        <p:spPr>
          <a:xfrm>
            <a:off x="3520440" y="422910"/>
            <a:ext cx="2628900" cy="948690"/>
          </a:xfrm>
          <a:custGeom>
            <a:avLst/>
            <a:gdLst>
              <a:gd name="connsiteX0" fmla="*/ 1520190 w 2628900"/>
              <a:gd name="connsiteY0" fmla="*/ 948690 h 948690"/>
              <a:gd name="connsiteX1" fmla="*/ 1748790 w 2628900"/>
              <a:gd name="connsiteY1" fmla="*/ 605790 h 948690"/>
              <a:gd name="connsiteX2" fmla="*/ 2628900 w 2628900"/>
              <a:gd name="connsiteY2" fmla="*/ 331470 h 948690"/>
              <a:gd name="connsiteX3" fmla="*/ 2503170 w 2628900"/>
              <a:gd name="connsiteY3" fmla="*/ 160020 h 948690"/>
              <a:gd name="connsiteX4" fmla="*/ 1611630 w 2628900"/>
              <a:gd name="connsiteY4" fmla="*/ 0 h 948690"/>
              <a:gd name="connsiteX5" fmla="*/ 0 w 2628900"/>
              <a:gd name="connsiteY5" fmla="*/ 400050 h 9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8900" h="948690">
                <a:moveTo>
                  <a:pt x="1520190" y="948690"/>
                </a:moveTo>
                <a:lnTo>
                  <a:pt x="1748790" y="605790"/>
                </a:lnTo>
                <a:lnTo>
                  <a:pt x="2628900" y="331470"/>
                </a:lnTo>
                <a:lnTo>
                  <a:pt x="2503170" y="160020"/>
                </a:lnTo>
                <a:lnTo>
                  <a:pt x="1611630" y="0"/>
                </a:lnTo>
                <a:lnTo>
                  <a:pt x="0" y="400050"/>
                </a:lnTo>
              </a:path>
            </a:pathLst>
          </a:custGeom>
          <a:noFill/>
          <a:ln w="57150">
            <a:solidFill>
              <a:schemeClr val="accent5">
                <a:lumMod val="60000"/>
                <a:lumOff val="40000"/>
                <a:alpha val="69804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0535B63-53B0-4FA3-B95C-72FBD2C115BE}"/>
              </a:ext>
            </a:extLst>
          </p:cNvPr>
          <p:cNvSpPr/>
          <p:nvPr/>
        </p:nvSpPr>
        <p:spPr>
          <a:xfrm>
            <a:off x="239619" y="1477811"/>
            <a:ext cx="1451311" cy="526186"/>
          </a:xfrm>
          <a:prstGeom prst="wedgeRoundRectCallout">
            <a:avLst>
              <a:gd name="adj1" fmla="val 45541"/>
              <a:gd name="adj2" fmla="val 82788"/>
              <a:gd name="adj3" fmla="val 16667"/>
            </a:avLst>
          </a:prstGeom>
          <a:solidFill>
            <a:srgbClr val="E22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High Speed Road</a:t>
            </a:r>
          </a:p>
        </p:txBody>
      </p:sp>
      <p:pic>
        <p:nvPicPr>
          <p:cNvPr id="17" name="Google Shape;64;p14">
            <a:extLst>
              <a:ext uri="{FF2B5EF4-FFF2-40B4-BE49-F238E27FC236}">
                <a16:creationId xmlns:a16="http://schemas.microsoft.com/office/drawing/2014/main" id="{593A6CEA-C6F3-4365-B525-58D8ED3A5870}"/>
              </a:ext>
            </a:extLst>
          </p:cNvPr>
          <p:cNvPicPr preferRelativeResize="0"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987038" y="2111113"/>
            <a:ext cx="4427151" cy="2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63;p14">
            <a:extLst>
              <a:ext uri="{FF2B5EF4-FFF2-40B4-BE49-F238E27FC236}">
                <a16:creationId xmlns:a16="http://schemas.microsoft.com/office/drawing/2014/main" id="{EB3FF676-A7FB-4158-9A02-6F9112B223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24725"/>
            <a:ext cx="5270100" cy="786026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22E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Problems Identified</a:t>
            </a:r>
            <a:endParaRPr sz="3600" b="1" dirty="0">
              <a:solidFill>
                <a:srgbClr val="E22E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65;p14">
            <a:extLst>
              <a:ext uri="{FF2B5EF4-FFF2-40B4-BE49-F238E27FC236}">
                <a16:creationId xmlns:a16="http://schemas.microsoft.com/office/drawing/2014/main" id="{D5DF5AFC-D73F-4745-8B75-E9BF5E43EE2E}"/>
              </a:ext>
            </a:extLst>
          </p:cNvPr>
          <p:cNvSpPr txBox="1">
            <a:spLocks/>
          </p:cNvSpPr>
          <p:nvPr/>
        </p:nvSpPr>
        <p:spPr>
          <a:xfrm>
            <a:off x="311700" y="1010751"/>
            <a:ext cx="5270100" cy="3908024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spcFirstLastPara="1" wrap="square" lIns="274320" tIns="274320" rIns="274320" bIns="27432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More learned from surveys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Total of 310 complete responses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70% transfer more than once</a:t>
            </a:r>
            <a:r>
              <a:rPr lang="en-US" sz="1800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, 32% transfer twice to complete their trip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93% walk </a:t>
            </a:r>
            <a:r>
              <a:rPr lang="en-US" sz="1800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to/from the bus stop.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“long, lonely walk” around/across parking lots, near busy traffic, etc.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74% pay cash</a:t>
            </a:r>
            <a:r>
              <a:rPr lang="en-US" sz="1800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, 14% pay cash for one-way fare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Almost everyone has smartphone, </a:t>
            </a:r>
            <a:r>
              <a:rPr lang="en-US" sz="1800" b="1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few have data plans</a:t>
            </a:r>
            <a:r>
              <a:rPr lang="en-US" sz="1800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, and </a:t>
            </a:r>
            <a:r>
              <a:rPr lang="en-US" sz="1800" b="1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fewer use credit cards or mobile payment</a:t>
            </a:r>
            <a:r>
              <a:rPr lang="en-US" sz="1800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 apps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Fewer than 25% use Uber or Lyft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C8EEFE-BD65-49B2-9ECF-1774D66C8DC2}"/>
              </a:ext>
            </a:extLst>
          </p:cNvPr>
          <p:cNvSpPr txBox="1"/>
          <p:nvPr/>
        </p:nvSpPr>
        <p:spPr>
          <a:xfrm>
            <a:off x="7802341" y="4677802"/>
            <a:ext cx="36478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0D2695F-D143-3241-A0F2-36F3406B3440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C0EDAF-0C04-4FA1-8A54-37A563450930}"/>
              </a:ext>
            </a:extLst>
          </p:cNvPr>
          <p:cNvSpPr txBox="1"/>
          <p:nvPr/>
        </p:nvSpPr>
        <p:spPr>
          <a:xfrm>
            <a:off x="8779213" y="4843418"/>
            <a:ext cx="364787" cy="300082"/>
          </a:xfrm>
          <a:prstGeom prst="rect">
            <a:avLst/>
          </a:prstGeom>
          <a:solidFill>
            <a:srgbClr val="E22E61">
              <a:alpha val="69804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0D2695F-D143-3241-A0F2-36F3406B3440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68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2E61"/>
              </a:buClr>
              <a:buSzPts val="2800"/>
              <a:buFont typeface="Century Gothic"/>
              <a:buNone/>
            </a:pPr>
            <a:r>
              <a:rPr lang="en-US" sz="4400" b="1" dirty="0">
                <a:solidFill>
                  <a:srgbClr val="E22E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Proposed Solution</a:t>
            </a:r>
            <a:endParaRPr sz="4400" b="1" dirty="0">
              <a:solidFill>
                <a:srgbClr val="E22E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20"/>
          <p:cNvSpPr txBox="1">
            <a:spLocks noGrp="1"/>
          </p:cNvSpPr>
          <p:nvPr>
            <p:ph idx="1"/>
          </p:nvPr>
        </p:nvSpPr>
        <p:spPr>
          <a:xfrm>
            <a:off x="628650" y="1369219"/>
            <a:ext cx="7886700" cy="315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63636"/>
              </a:buClr>
              <a:buSzPts val="1800"/>
              <a:buNone/>
            </a:pPr>
            <a:r>
              <a:rPr lang="en-US" sz="2400" b="1" dirty="0">
                <a:solidFill>
                  <a:srgbClr val="36363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Why: </a:t>
            </a:r>
            <a:r>
              <a:rPr lang="en-US" sz="2400" dirty="0">
                <a:solidFill>
                  <a:srgbClr val="36363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Improve the reliability, flexibility, and overall quality of service for existing riders and potential new riders.</a:t>
            </a:r>
          </a:p>
          <a:p>
            <a:pPr marL="0" lvl="0" indent="0">
              <a:spcBef>
                <a:spcPts val="1600"/>
              </a:spcBef>
              <a:buClr>
                <a:srgbClr val="363636"/>
              </a:buClr>
              <a:buSzPts val="1800"/>
              <a:buNone/>
            </a:pPr>
            <a:r>
              <a:rPr lang="en-US" sz="2400" b="1" dirty="0">
                <a:solidFill>
                  <a:srgbClr val="36363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How: </a:t>
            </a:r>
            <a:r>
              <a:rPr lang="en-US" sz="2400" dirty="0">
                <a:solidFill>
                  <a:srgbClr val="363636"/>
                </a:solidFill>
                <a:ea typeface="Century Gothic"/>
                <a:cs typeface="Calibri" panose="020F0502020204030204" pitchFamily="34" charset="0"/>
                <a:sym typeface="Century Gothic"/>
              </a:rPr>
              <a:t>Leverage available technology, vehicles, and service models to enable on-demand, right-sized, flexible service.</a:t>
            </a: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63636"/>
              </a:buClr>
              <a:buSzPts val="1800"/>
              <a:buNone/>
            </a:pPr>
            <a:endParaRPr lang="en-US" sz="2400" b="1" dirty="0">
              <a:solidFill>
                <a:srgbClr val="36363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Google Shape;125;p19">
            <a:extLst>
              <a:ext uri="{FF2B5EF4-FFF2-40B4-BE49-F238E27FC236}">
                <a16:creationId xmlns:a16="http://schemas.microsoft.com/office/drawing/2014/main" id="{F6E0588C-6365-4118-B7B9-1EBE116D7A3A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799" y="4062412"/>
            <a:ext cx="561975" cy="80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6;p19">
            <a:extLst>
              <a:ext uri="{FF2B5EF4-FFF2-40B4-BE49-F238E27FC236}">
                <a16:creationId xmlns:a16="http://schemas.microsoft.com/office/drawing/2014/main" id="{D9A21912-57C1-4AAE-A86E-01DDB4E3D91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1499" y="4060031"/>
            <a:ext cx="876300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7;p19">
            <a:extLst>
              <a:ext uri="{FF2B5EF4-FFF2-40B4-BE49-F238E27FC236}">
                <a16:creationId xmlns:a16="http://schemas.microsoft.com/office/drawing/2014/main" id="{DDA451D4-1AA3-4D7A-9D07-E8121CC2E813}"/>
              </a:ext>
            </a:extLst>
          </p:cNvPr>
          <p:cNvSpPr/>
          <p:nvPr/>
        </p:nvSpPr>
        <p:spPr>
          <a:xfrm>
            <a:off x="4368849" y="4183902"/>
            <a:ext cx="561900" cy="561900"/>
          </a:xfrm>
          <a:prstGeom prst="mathPlus">
            <a:avLst>
              <a:gd name="adj1" fmla="val 18774"/>
            </a:avLst>
          </a:prstGeom>
          <a:solidFill>
            <a:srgbClr val="000000"/>
          </a:solidFill>
          <a:ln w="9525" cap="flat" cmpd="sng">
            <a:solidFill>
              <a:srgbClr val="3636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43D01-38DF-4D43-BAFD-513E71462FAF}"/>
              </a:ext>
            </a:extLst>
          </p:cNvPr>
          <p:cNvSpPr txBox="1"/>
          <p:nvPr/>
        </p:nvSpPr>
        <p:spPr>
          <a:xfrm>
            <a:off x="8779213" y="4843418"/>
            <a:ext cx="364787" cy="300082"/>
          </a:xfrm>
          <a:prstGeom prst="rect">
            <a:avLst/>
          </a:prstGeom>
          <a:solidFill>
            <a:srgbClr val="E22E61">
              <a:alpha val="69804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0D2695F-D143-3241-A0F2-36F3406B3440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9B9D5546-E264-4F86-9157-605DA565EF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305" y="10"/>
            <a:ext cx="3047695" cy="51434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748635B4-B852-4C10-920A-0F29DBCA0D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3047694" cy="51434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F896557-428E-4961-B210-7DB2E9DAB9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613" y="10"/>
            <a:ext cx="3047695" cy="51434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949308-DF24-45C5-895E-A0D55F11B12F}"/>
              </a:ext>
            </a:extLst>
          </p:cNvPr>
          <p:cNvSpPr/>
          <p:nvPr/>
        </p:nvSpPr>
        <p:spPr>
          <a:xfrm>
            <a:off x="112911" y="963469"/>
            <a:ext cx="1678781" cy="116814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r>
              <a:rPr lang="en-US" dirty="0"/>
              <a:t>LL75 will remain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24/7 service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same headways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Union operated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1042ADFB-DDBF-4906-B2A0-151F070C4714}"/>
              </a:ext>
            </a:extLst>
          </p:cNvPr>
          <p:cNvSpPr/>
          <p:nvPr/>
        </p:nvSpPr>
        <p:spPr>
          <a:xfrm rot="5400000">
            <a:off x="6173082" y="2441587"/>
            <a:ext cx="788015" cy="1468924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LL75 express after airport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645E5288-61B3-4931-AEE3-97B4B386F4D5}"/>
              </a:ext>
            </a:extLst>
          </p:cNvPr>
          <p:cNvSpPr/>
          <p:nvPr/>
        </p:nvSpPr>
        <p:spPr>
          <a:xfrm rot="5400000">
            <a:off x="3125389" y="2441587"/>
            <a:ext cx="788015" cy="1468924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LL75 unchanged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7F412-8EAD-4233-923B-F464CB4F9D41}"/>
              </a:ext>
            </a:extLst>
          </p:cNvPr>
          <p:cNvSpPr txBox="1"/>
          <p:nvPr/>
        </p:nvSpPr>
        <p:spPr>
          <a:xfrm>
            <a:off x="8779213" y="4843418"/>
            <a:ext cx="364787" cy="300082"/>
          </a:xfrm>
          <a:prstGeom prst="rect">
            <a:avLst/>
          </a:prstGeom>
          <a:solidFill>
            <a:srgbClr val="E22E61">
              <a:alpha val="69804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0D2695F-D143-3241-A0F2-36F3406B3440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13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516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30A777-B79E-4529-9D25-24D1E1E142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6634"/>
            <a:ext cx="9144000" cy="51988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E16241-39DF-454A-A779-AC9D68AACCE0}"/>
              </a:ext>
            </a:extLst>
          </p:cNvPr>
          <p:cNvSpPr txBox="1"/>
          <p:nvPr/>
        </p:nvSpPr>
        <p:spPr>
          <a:xfrm>
            <a:off x="8779213" y="4843418"/>
            <a:ext cx="364787" cy="300082"/>
          </a:xfrm>
          <a:prstGeom prst="rect">
            <a:avLst/>
          </a:prstGeom>
          <a:solidFill>
            <a:srgbClr val="E22E61">
              <a:alpha val="69804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0D2695F-D143-3241-A0F2-36F3406B3440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14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CCF671-BD83-4F8A-BF22-227DD9D93C40}"/>
              </a:ext>
            </a:extLst>
          </p:cNvPr>
          <p:cNvSpPr/>
          <p:nvPr/>
        </p:nvSpPr>
        <p:spPr>
          <a:xfrm>
            <a:off x="5636418" y="550069"/>
            <a:ext cx="3200401" cy="214012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r>
              <a:rPr lang="en-US" dirty="0"/>
              <a:t>New </a:t>
            </a:r>
            <a:r>
              <a:rPr lang="en-US" dirty="0" err="1"/>
              <a:t>Microtransit</a:t>
            </a:r>
            <a:r>
              <a:rPr lang="en-US" dirty="0"/>
              <a:t> will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Be contracted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Operate 24/7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Have no assigned alignment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Stops by request only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Share airport and mall stops w/ 75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Pick up the 12 stops removed from the new express segment of LL75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F3C0D8-E829-40A5-919D-4379864802B7}"/>
              </a:ext>
            </a:extLst>
          </p:cNvPr>
          <p:cNvSpPr txBox="1"/>
          <p:nvPr/>
        </p:nvSpPr>
        <p:spPr>
          <a:xfrm>
            <a:off x="124287" y="0"/>
            <a:ext cx="289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Fall 2020 (close up)</a:t>
            </a:r>
          </a:p>
        </p:txBody>
      </p:sp>
    </p:spTree>
    <p:extLst>
      <p:ext uri="{BB962C8B-B14F-4D97-AF65-F5344CB8AC3E}">
        <p14:creationId xmlns:p14="http://schemas.microsoft.com/office/powerpoint/2010/main" val="3653055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18CF6-33EA-47E4-A02D-971F54DB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Riders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5B2F949-563C-418E-B363-B134509035D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447713" y="798990"/>
          <a:ext cx="4447712" cy="3833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DA24E49-6B99-4860-A324-9E2E4C2892AC}"/>
              </a:ext>
            </a:extLst>
          </p:cNvPr>
          <p:cNvSpPr txBox="1">
            <a:spLocks/>
          </p:cNvSpPr>
          <p:nvPr/>
        </p:nvSpPr>
        <p:spPr>
          <a:xfrm>
            <a:off x="628649" y="1369219"/>
            <a:ext cx="3819064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1800" dirty="0">
                <a:latin typeface="+mn-lt"/>
              </a:rPr>
              <a:t>LL75 riders will experience</a:t>
            </a:r>
          </a:p>
          <a:p>
            <a:pPr lvl="1">
              <a:buClrTx/>
            </a:pPr>
            <a:r>
              <a:rPr lang="en-US" dirty="0">
                <a:latin typeface="+mn-lt"/>
              </a:rPr>
              <a:t>higher on-time performance</a:t>
            </a:r>
          </a:p>
          <a:p>
            <a:pPr lvl="1">
              <a:buClrTx/>
            </a:pPr>
            <a:r>
              <a:rPr lang="en-US" dirty="0">
                <a:latin typeface="+mn-lt"/>
              </a:rPr>
              <a:t>shorter travel time</a:t>
            </a:r>
          </a:p>
          <a:p>
            <a:pPr>
              <a:buClrTx/>
            </a:pPr>
            <a:r>
              <a:rPr lang="en-US" sz="1800" dirty="0">
                <a:latin typeface="+mn-lt"/>
              </a:rPr>
              <a:t>Riders on </a:t>
            </a:r>
            <a:r>
              <a:rPr lang="en-US" sz="1800" dirty="0" err="1">
                <a:latin typeface="+mn-lt"/>
              </a:rPr>
              <a:t>microtransit</a:t>
            </a:r>
            <a:r>
              <a:rPr lang="en-US" sz="1800" dirty="0">
                <a:latin typeface="+mn-lt"/>
              </a:rPr>
              <a:t> will experience</a:t>
            </a:r>
          </a:p>
          <a:p>
            <a:pPr lvl="1">
              <a:buClrTx/>
            </a:pPr>
            <a:r>
              <a:rPr lang="en-US" dirty="0">
                <a:latin typeface="+mn-lt"/>
              </a:rPr>
              <a:t>shorter wait time and travel time</a:t>
            </a:r>
          </a:p>
          <a:p>
            <a:pPr lvl="1">
              <a:buClrTx/>
            </a:pPr>
            <a:r>
              <a:rPr lang="en-US" dirty="0">
                <a:latin typeface="+mn-lt"/>
              </a:rPr>
              <a:t>additional transfer for some</a:t>
            </a:r>
          </a:p>
          <a:p>
            <a:pPr>
              <a:buClrTx/>
            </a:pPr>
            <a:r>
              <a:rPr lang="en-US" sz="1800" dirty="0">
                <a:latin typeface="+mn-lt"/>
              </a:rPr>
              <a:t>LL75 improvements may attract new riders to core service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71D4E-9D22-4526-BC63-A6B7EDFD7A9A}"/>
              </a:ext>
            </a:extLst>
          </p:cNvPr>
          <p:cNvSpPr txBox="1"/>
          <p:nvPr/>
        </p:nvSpPr>
        <p:spPr>
          <a:xfrm>
            <a:off x="8779213" y="4843418"/>
            <a:ext cx="364787" cy="300082"/>
          </a:xfrm>
          <a:prstGeom prst="rect">
            <a:avLst/>
          </a:prstGeom>
          <a:solidFill>
            <a:srgbClr val="E22E61">
              <a:alpha val="69804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0D2695F-D143-3241-A0F2-36F3406B3440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15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1045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18CF6-33EA-47E4-A02D-971F54DB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4512E-77D3-456A-A10A-A3464FD3B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Advertise RFP and award contract</a:t>
            </a:r>
          </a:p>
          <a:p>
            <a:r>
              <a:rPr lang="en-US" dirty="0"/>
              <a:t>Engage and educate riders</a:t>
            </a:r>
          </a:p>
          <a:p>
            <a:r>
              <a:rPr lang="en-US" dirty="0"/>
              <a:t>Mobilize and test the pilot service</a:t>
            </a:r>
          </a:p>
          <a:p>
            <a:r>
              <a:rPr lang="en-US" dirty="0"/>
              <a:t>Continue outreach, education, evaluation, and iteration of pilot service</a:t>
            </a: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F4B454-73E4-4A6B-A8E9-A7F9E19F1E80}"/>
              </a:ext>
            </a:extLst>
          </p:cNvPr>
          <p:cNvSpPr txBox="1"/>
          <p:nvPr/>
        </p:nvSpPr>
        <p:spPr>
          <a:xfrm>
            <a:off x="8779213" y="4843418"/>
            <a:ext cx="364787" cy="300082"/>
          </a:xfrm>
          <a:prstGeom prst="rect">
            <a:avLst/>
          </a:prstGeom>
          <a:solidFill>
            <a:srgbClr val="E22E61">
              <a:alpha val="69804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0D2695F-D143-3241-A0F2-36F3406B3440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16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23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335280"/>
            <a:ext cx="7765500" cy="12048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CD1D5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you!</a:t>
            </a:r>
            <a:endParaRPr sz="6000" b="1" dirty="0">
              <a:solidFill>
                <a:srgbClr val="CD1D5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979460" y="1540109"/>
            <a:ext cx="4852840" cy="23347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36363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K. Jade Clayton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6363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Senior Planner and Project Manager</a:t>
            </a:r>
            <a:endParaRPr lang="en" sz="2000" dirty="0">
              <a:solidFill>
                <a:srgbClr val="36363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36363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Office of Planning and Programming </a:t>
            </a:r>
            <a:r>
              <a:rPr lang="en" sz="2000" dirty="0">
                <a:solidFill>
                  <a:srgbClr val="363636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jclayton@m</a:t>
            </a:r>
            <a:r>
              <a:rPr lang="en-US" sz="2000" dirty="0">
                <a:solidFill>
                  <a:srgbClr val="363636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dot.maryland.gov</a:t>
            </a:r>
            <a:r>
              <a:rPr lang="en-US" sz="2000" dirty="0">
                <a:solidFill>
                  <a:srgbClr val="36363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6363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410-767-7771</a:t>
            </a:r>
            <a:endParaRPr lang="en-US" sz="1600" dirty="0">
              <a:solidFill>
                <a:srgbClr val="36363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7D002F6-0E69-491C-826B-DB725B45D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1409229"/>
            <a:ext cx="3564992" cy="233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7653F-9111-40C0-A94C-6DC46587E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History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A062B3A4-6FD6-4E8C-BB81-FBBE4F217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3613946" cy="3263504"/>
          </a:xfrm>
        </p:spPr>
        <p:txBody>
          <a:bodyPr>
            <a:normAutofit/>
          </a:bodyPr>
          <a:lstStyle/>
          <a:p>
            <a:r>
              <a:rPr lang="en-US" sz="2000" b="1" dirty="0"/>
              <a:t>2015</a:t>
            </a:r>
            <a:r>
              <a:rPr lang="en-US" sz="2000" dirty="0"/>
              <a:t> – “pop-up” mobility proposed with </a:t>
            </a:r>
            <a:r>
              <a:rPr lang="en-US" sz="2000" dirty="0" err="1"/>
              <a:t>BaltimoreLink</a:t>
            </a:r>
            <a:endParaRPr lang="en-US" sz="2000" dirty="0"/>
          </a:p>
          <a:p>
            <a:r>
              <a:rPr lang="en-US" sz="2000" b="1" dirty="0"/>
              <a:t>2016</a:t>
            </a:r>
            <a:r>
              <a:rPr lang="en-US" sz="2000" dirty="0"/>
              <a:t> – Advertised RFI for 9 potential areas, focused on</a:t>
            </a:r>
          </a:p>
          <a:p>
            <a:pPr lvl="1"/>
            <a:r>
              <a:rPr lang="en-US" sz="1600" dirty="0"/>
              <a:t>Connections to jobs</a:t>
            </a:r>
          </a:p>
          <a:p>
            <a:pPr lvl="1"/>
            <a:r>
              <a:rPr lang="en-US" sz="1600" dirty="0"/>
              <a:t>Connections to fixed-route transit</a:t>
            </a:r>
          </a:p>
          <a:p>
            <a:pPr lvl="1"/>
            <a:r>
              <a:rPr lang="en-US" sz="1600" dirty="0"/>
              <a:t>Supplementing fixed-route service hours or frequency</a:t>
            </a:r>
          </a:p>
        </p:txBody>
      </p:sp>
      <p:pic>
        <p:nvPicPr>
          <p:cNvPr id="27" name="Content Placeholder 12">
            <a:extLst>
              <a:ext uri="{FF2B5EF4-FFF2-40B4-BE49-F238E27FC236}">
                <a16:creationId xmlns:a16="http://schemas.microsoft.com/office/drawing/2014/main" id="{AC4B2D5F-606B-46A6-A937-E5124BCF7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596" y="273843"/>
            <a:ext cx="4558504" cy="44169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1E4179-ED85-471C-9769-F6110EACD131}"/>
              </a:ext>
            </a:extLst>
          </p:cNvPr>
          <p:cNvSpPr txBox="1"/>
          <p:nvPr/>
        </p:nvSpPr>
        <p:spPr>
          <a:xfrm>
            <a:off x="8779213" y="4843418"/>
            <a:ext cx="364787" cy="300082"/>
          </a:xfrm>
          <a:prstGeom prst="rect">
            <a:avLst/>
          </a:prstGeom>
          <a:solidFill>
            <a:srgbClr val="E22E61">
              <a:alpha val="69804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0D2695F-D143-3241-A0F2-36F3406B3440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687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1147B3C8-5249-4B73-82CD-AD21E9EE7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2596" y="273843"/>
            <a:ext cx="4558504" cy="4416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57653F-9111-40C0-A94C-6DC46587E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 On-Ramp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78E77-6BD2-4D56-B232-B0F25F749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3390472" cy="3263504"/>
          </a:xfrm>
        </p:spPr>
        <p:txBody>
          <a:bodyPr>
            <a:normAutofit/>
          </a:bodyPr>
          <a:lstStyle/>
          <a:p>
            <a:r>
              <a:rPr lang="en-US" b="1" dirty="0"/>
              <a:t>2018</a:t>
            </a:r>
            <a:r>
              <a:rPr lang="en-US" dirty="0"/>
              <a:t> - Applied with narrower focus area</a:t>
            </a:r>
          </a:p>
          <a:p>
            <a:pPr lvl="1"/>
            <a:r>
              <a:rPr lang="en-US" dirty="0"/>
              <a:t>Previous studies, stakeholder engagement, data</a:t>
            </a:r>
          </a:p>
          <a:p>
            <a:pPr lvl="1"/>
            <a:r>
              <a:rPr lang="en-US" dirty="0"/>
              <a:t>Strong case for third shift workers, persistent need</a:t>
            </a:r>
          </a:p>
          <a:p>
            <a:r>
              <a:rPr lang="en-US" b="1" dirty="0"/>
              <a:t>Identified opportunities with </a:t>
            </a:r>
            <a:r>
              <a:rPr lang="en-US" b="1" dirty="0" err="1"/>
              <a:t>LocalLink</a:t>
            </a:r>
            <a:r>
              <a:rPr lang="en-US" b="1" dirty="0"/>
              <a:t> 75</a:t>
            </a:r>
            <a:r>
              <a:rPr lang="en-US" b="1" i="1" dirty="0"/>
              <a:t>.</a:t>
            </a:r>
            <a:endParaRPr lang="en-US" b="1" dirty="0"/>
          </a:p>
        </p:txBody>
      </p:sp>
      <p:pic>
        <p:nvPicPr>
          <p:cNvPr id="4" name="Picture 2" descr="https://lh3.googleusercontent.com/JzyAIHNVjvDES_lNjfoY3ZfdnKqrY_ZL-6XW00BZzTbv9jGyjFHbGaxpBlCZs_j7cB8ID9ppi6MUi2YDMgfdy5_GgMocnGpmbm4Sidz2_-bvXwsI1w1JrSJSRROvWGJ0nFR9pfp52R4">
            <a:extLst>
              <a:ext uri="{FF2B5EF4-FFF2-40B4-BE49-F238E27FC236}">
                <a16:creationId xmlns:a16="http://schemas.microsoft.com/office/drawing/2014/main" id="{67E3FA02-6545-4F5C-9A5E-48E2DEB39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337" y="4291332"/>
            <a:ext cx="2497415" cy="7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F7D298-C9C2-4BA1-B5BC-3EC016E2A905}"/>
              </a:ext>
            </a:extLst>
          </p:cNvPr>
          <p:cNvSpPr txBox="1"/>
          <p:nvPr/>
        </p:nvSpPr>
        <p:spPr>
          <a:xfrm>
            <a:off x="7802341" y="4677802"/>
            <a:ext cx="36478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0D2695F-D143-3241-A0F2-36F3406B3440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231F2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31F2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75D9AF8E-8E6E-49C1-AA08-71E1AF88F0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3992" y="3133149"/>
            <a:ext cx="1551963" cy="1553344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3C072E-968B-45F7-8B16-EFAA4103B0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8711" y="136773"/>
            <a:ext cx="3425952" cy="48411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101CC5-536A-4B66-9705-50F5125D2357}"/>
              </a:ext>
            </a:extLst>
          </p:cNvPr>
          <p:cNvSpPr txBox="1"/>
          <p:nvPr/>
        </p:nvSpPr>
        <p:spPr>
          <a:xfrm>
            <a:off x="8779213" y="4843418"/>
            <a:ext cx="364787" cy="300082"/>
          </a:xfrm>
          <a:prstGeom prst="rect">
            <a:avLst/>
          </a:prstGeom>
          <a:solidFill>
            <a:srgbClr val="E22E61">
              <a:alpha val="69804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0D2695F-D143-3241-A0F2-36F3406B3440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25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B0F368-0210-4C99-836B-17DC28AB05F8}"/>
              </a:ext>
            </a:extLst>
          </p:cNvPr>
          <p:cNvSpPr/>
          <p:nvPr/>
        </p:nvSpPr>
        <p:spPr>
          <a:xfrm>
            <a:off x="263863" y="2133998"/>
            <a:ext cx="1353642" cy="365760"/>
          </a:xfrm>
          <a:prstGeom prst="roundRect">
            <a:avLst>
              <a:gd name="adj" fmla="val 50000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Kick-Off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D7E010-59E1-4CC0-BB64-E45BFDFC7F6C}"/>
              </a:ext>
            </a:extLst>
          </p:cNvPr>
          <p:cNvSpPr txBox="1"/>
          <p:nvPr/>
        </p:nvSpPr>
        <p:spPr>
          <a:xfrm rot="18743028">
            <a:off x="2819536" y="1379130"/>
            <a:ext cx="13113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5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Winter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4239A-B154-46B7-AE87-4BD2BB3581AD}"/>
              </a:ext>
            </a:extLst>
          </p:cNvPr>
          <p:cNvSpPr txBox="1"/>
          <p:nvPr/>
        </p:nvSpPr>
        <p:spPr>
          <a:xfrm rot="18743028">
            <a:off x="1676651" y="1372817"/>
            <a:ext cx="12864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5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Fall 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1F708C-218D-43AB-B2C7-7CCD346986D1}"/>
              </a:ext>
            </a:extLst>
          </p:cNvPr>
          <p:cNvSpPr txBox="1"/>
          <p:nvPr/>
        </p:nvSpPr>
        <p:spPr>
          <a:xfrm rot="18743028">
            <a:off x="4131172" y="1273511"/>
            <a:ext cx="15617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5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Summer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0D31A2-6FC4-41F5-A733-6640480407E8}"/>
              </a:ext>
            </a:extLst>
          </p:cNvPr>
          <p:cNvSpPr txBox="1"/>
          <p:nvPr/>
        </p:nvSpPr>
        <p:spPr>
          <a:xfrm rot="18743028">
            <a:off x="319780" y="1261523"/>
            <a:ext cx="15603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5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Summer 2018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2DEECA-5511-4784-B65C-F795D21847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73117"/>
            <a:ext cx="7886700" cy="893762"/>
          </a:xfrm>
        </p:spPr>
        <p:txBody>
          <a:bodyPr>
            <a:normAutofit/>
          </a:bodyPr>
          <a:lstStyle/>
          <a:p>
            <a:pPr algn="r"/>
            <a:r>
              <a:rPr lang="en-US" sz="4950" dirty="0"/>
              <a:t>Project Overview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DDEFD1-1D69-48FE-98D7-3B6C29D6C739}"/>
              </a:ext>
            </a:extLst>
          </p:cNvPr>
          <p:cNvSpPr/>
          <p:nvPr/>
        </p:nvSpPr>
        <p:spPr>
          <a:xfrm>
            <a:off x="1096982" y="2529337"/>
            <a:ext cx="1849121" cy="365760"/>
          </a:xfrm>
          <a:prstGeom prst="roundRect">
            <a:avLst>
              <a:gd name="adj" fmla="val 50000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Interviews, Route Tour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7D760D-D404-4639-89B8-E8A319E1EA28}"/>
              </a:ext>
            </a:extLst>
          </p:cNvPr>
          <p:cNvSpPr/>
          <p:nvPr/>
        </p:nvSpPr>
        <p:spPr>
          <a:xfrm>
            <a:off x="1804155" y="2924678"/>
            <a:ext cx="2239228" cy="365760"/>
          </a:xfrm>
          <a:prstGeom prst="roundRect">
            <a:avLst>
              <a:gd name="adj" fmla="val 50000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Data Collection, Surveys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28D1E59-1731-40DD-89F8-9AF5D245669C}"/>
              </a:ext>
            </a:extLst>
          </p:cNvPr>
          <p:cNvSpPr/>
          <p:nvPr/>
        </p:nvSpPr>
        <p:spPr>
          <a:xfrm>
            <a:off x="3136700" y="3309330"/>
            <a:ext cx="2522123" cy="365760"/>
          </a:xfrm>
          <a:prstGeom prst="roundRect">
            <a:avLst>
              <a:gd name="adj" fmla="val 50000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Concept Development and Analysis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41D0509-A097-4489-9A69-C8DC5FB74DF0}"/>
              </a:ext>
            </a:extLst>
          </p:cNvPr>
          <p:cNvSpPr/>
          <p:nvPr/>
        </p:nvSpPr>
        <p:spPr>
          <a:xfrm>
            <a:off x="4642534" y="3693982"/>
            <a:ext cx="2103409" cy="365760"/>
          </a:xfrm>
          <a:prstGeom prst="roundRect">
            <a:avLst>
              <a:gd name="adj" fmla="val 50000"/>
            </a:avLst>
          </a:prstGeom>
          <a:solidFill>
            <a:srgbClr val="E22E6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Finalize Business Plan, RFP, Feedback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950505-D310-41A3-9604-A6280D9C28CC}"/>
              </a:ext>
            </a:extLst>
          </p:cNvPr>
          <p:cNvCxnSpPr/>
          <p:nvPr/>
        </p:nvCxnSpPr>
        <p:spPr>
          <a:xfrm>
            <a:off x="-71120" y="2069247"/>
            <a:ext cx="933098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F6EB863-BD71-41FE-8C12-9D2ACB28F9C8}"/>
              </a:ext>
            </a:extLst>
          </p:cNvPr>
          <p:cNvSpPr txBox="1"/>
          <p:nvPr/>
        </p:nvSpPr>
        <p:spPr>
          <a:xfrm rot="18743028">
            <a:off x="5474150" y="1261006"/>
            <a:ext cx="15617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5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Fall 2019</a:t>
            </a:r>
            <a:endParaRPr lang="en-US" sz="1200" kern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2608EE-B4D0-42B8-AFD6-7C8A9F980274}"/>
              </a:ext>
            </a:extLst>
          </p:cNvPr>
          <p:cNvSpPr/>
          <p:nvPr/>
        </p:nvSpPr>
        <p:spPr>
          <a:xfrm>
            <a:off x="628650" y="2017659"/>
            <a:ext cx="91440" cy="914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B6C7AE-91B8-457F-B904-F80772353B9B}"/>
              </a:ext>
            </a:extLst>
          </p:cNvPr>
          <p:cNvSpPr/>
          <p:nvPr/>
        </p:nvSpPr>
        <p:spPr>
          <a:xfrm>
            <a:off x="1936572" y="2023638"/>
            <a:ext cx="91440" cy="914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43D3A1-FF23-4E04-BC7B-C47449A177A5}"/>
              </a:ext>
            </a:extLst>
          </p:cNvPr>
          <p:cNvSpPr/>
          <p:nvPr/>
        </p:nvSpPr>
        <p:spPr>
          <a:xfrm>
            <a:off x="3103878" y="2028095"/>
            <a:ext cx="91440" cy="914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4495F9-4AFF-4A44-9F6E-B7ED6F4A5245}"/>
              </a:ext>
            </a:extLst>
          </p:cNvPr>
          <p:cNvSpPr/>
          <p:nvPr/>
        </p:nvSpPr>
        <p:spPr>
          <a:xfrm>
            <a:off x="4444303" y="2028095"/>
            <a:ext cx="91440" cy="914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BB1A41-3BC6-4E2F-A9B4-4CCFF8CEA7CD}"/>
              </a:ext>
            </a:extLst>
          </p:cNvPr>
          <p:cNvSpPr/>
          <p:nvPr/>
        </p:nvSpPr>
        <p:spPr>
          <a:xfrm>
            <a:off x="5800990" y="2017659"/>
            <a:ext cx="91440" cy="914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4B2E6C4A-B532-4134-8255-373589F56789}"/>
              </a:ext>
            </a:extLst>
          </p:cNvPr>
          <p:cNvSpPr/>
          <p:nvPr/>
        </p:nvSpPr>
        <p:spPr>
          <a:xfrm>
            <a:off x="6278137" y="1822309"/>
            <a:ext cx="676960" cy="677449"/>
          </a:xfrm>
          <a:prstGeom prst="wedgeEllipseCallout">
            <a:avLst>
              <a:gd name="adj1" fmla="val 334"/>
              <a:gd name="adj2" fmla="val 250899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>
              <a:buClrTx/>
            </a:pPr>
            <a:r>
              <a:rPr lang="en-US" sz="1050" b="1" kern="1200" dirty="0">
                <a:solidFill>
                  <a:srgbClr val="231F20">
                    <a:lumMod val="90000"/>
                    <a:lumOff val="10000"/>
                  </a:srgbClr>
                </a:solidFill>
                <a:latin typeface="Century Gothic" panose="020B0502020202020204" pitchFamily="34" charset="0"/>
              </a:rPr>
              <a:t>WE ARE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D5F22E-F506-41FF-B49C-27AE90F07650}"/>
              </a:ext>
            </a:extLst>
          </p:cNvPr>
          <p:cNvSpPr txBox="1"/>
          <p:nvPr/>
        </p:nvSpPr>
        <p:spPr>
          <a:xfrm rot="18743028">
            <a:off x="6838954" y="1360188"/>
            <a:ext cx="13113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5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Winter 2020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354889-C295-49A4-8C5A-921A9388C6CA}"/>
              </a:ext>
            </a:extLst>
          </p:cNvPr>
          <p:cNvSpPr/>
          <p:nvPr/>
        </p:nvSpPr>
        <p:spPr>
          <a:xfrm>
            <a:off x="7123296" y="2009153"/>
            <a:ext cx="91440" cy="914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102F258-28E1-4500-BC75-F0C0517AC0E8}"/>
              </a:ext>
            </a:extLst>
          </p:cNvPr>
          <p:cNvSpPr/>
          <p:nvPr/>
        </p:nvSpPr>
        <p:spPr>
          <a:xfrm>
            <a:off x="6156293" y="4081459"/>
            <a:ext cx="2622920" cy="365760"/>
          </a:xfrm>
          <a:prstGeom prst="roundRect">
            <a:avLst>
              <a:gd name="adj" fmla="val 50000"/>
            </a:avLst>
          </a:prstGeom>
          <a:solidFill>
            <a:srgbClr val="E22E6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Receive Proposals, Award Contract, Mobilize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B9C844-42AD-427C-80C5-1E989CDBF46D}"/>
              </a:ext>
            </a:extLst>
          </p:cNvPr>
          <p:cNvSpPr txBox="1"/>
          <p:nvPr/>
        </p:nvSpPr>
        <p:spPr>
          <a:xfrm rot="18743028">
            <a:off x="7938344" y="1269939"/>
            <a:ext cx="15617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5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Summer 2020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A66511-546C-4845-A45E-7DB6355FB99C}"/>
              </a:ext>
            </a:extLst>
          </p:cNvPr>
          <p:cNvSpPr/>
          <p:nvPr/>
        </p:nvSpPr>
        <p:spPr>
          <a:xfrm>
            <a:off x="8251475" y="2024523"/>
            <a:ext cx="91440" cy="914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499FF6-DD4E-4968-9CAD-14C24B1EACDB}"/>
              </a:ext>
            </a:extLst>
          </p:cNvPr>
          <p:cNvSpPr txBox="1"/>
          <p:nvPr/>
        </p:nvSpPr>
        <p:spPr>
          <a:xfrm>
            <a:off x="8779213" y="4843418"/>
            <a:ext cx="364787" cy="300082"/>
          </a:xfrm>
          <a:prstGeom prst="rect">
            <a:avLst/>
          </a:prstGeom>
          <a:solidFill>
            <a:srgbClr val="E22E61">
              <a:alpha val="69804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0D2695F-D143-3241-A0F2-36F3406B3440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39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-1035050" ty="0" sx="100000" sy="100000" flip="none" algn="tl"/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24725"/>
            <a:ext cx="5270100" cy="786026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22E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Current Service</a:t>
            </a:r>
            <a:endParaRPr sz="3600" b="1" dirty="0">
              <a:solidFill>
                <a:srgbClr val="E22E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010751"/>
            <a:ext cx="5270100" cy="3908024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spcFirstLastPara="1" wrap="square" lIns="274320" tIns="274320" rIns="274320" bIns="274320" anchor="t" anchorCtr="0">
            <a:noAutofit/>
          </a:bodyPr>
          <a:lstStyle/>
          <a:p>
            <a:pPr indent="-457200">
              <a:lnSpc>
                <a:spcPct val="100000"/>
              </a:lnSpc>
            </a:pPr>
            <a:r>
              <a:rPr lang="en-US" sz="2000" b="1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24/7 service, 56 bus stops</a:t>
            </a:r>
          </a:p>
          <a:p>
            <a:pPr indent="-457200">
              <a:lnSpc>
                <a:spcPct val="100000"/>
              </a:lnSpc>
            </a:pPr>
            <a:r>
              <a:rPr lang="en-US" sz="2000" b="1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30-minute to 1-hour headways</a:t>
            </a:r>
          </a:p>
          <a:p>
            <a:pPr indent="-457200">
              <a:lnSpc>
                <a:spcPct val="100000"/>
              </a:lnSpc>
            </a:pPr>
            <a:r>
              <a:rPr lang="en-US" sz="2000" b="1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50 to 70-minute travel time</a:t>
            </a:r>
          </a:p>
          <a:p>
            <a:pPr indent="-457200">
              <a:lnSpc>
                <a:spcPct val="100000"/>
              </a:lnSpc>
            </a:pPr>
            <a:r>
              <a:rPr lang="en-US" sz="2000" b="1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Connects to rail, bus, local services</a:t>
            </a:r>
          </a:p>
          <a:p>
            <a:pPr indent="-457200">
              <a:lnSpc>
                <a:spcPct val="100000"/>
              </a:lnSpc>
            </a:pPr>
            <a:r>
              <a:rPr lang="en-US" sz="2000" b="1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Ad-hoc extensions for industrial parks</a:t>
            </a:r>
          </a:p>
          <a:p>
            <a:pPr indent="-457200">
              <a:lnSpc>
                <a:spcPct val="100000"/>
              </a:lnSpc>
            </a:pPr>
            <a:r>
              <a:rPr lang="en-US" sz="2000" b="1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LL75 vs. </a:t>
            </a:r>
            <a:r>
              <a:rPr lang="en-US" sz="2000" b="1" dirty="0" err="1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LocalLink</a:t>
            </a:r>
            <a:r>
              <a:rPr lang="en-US" sz="2000" b="1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 Average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700" b="1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Daily ridership: 1,200 vs. 2,100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700" b="1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On-time Perf.: 62% vs. 72%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700" b="1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Cost per Trip: $11 vs. $6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700" b="1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Length in miles: 32 vs. 14</a:t>
            </a: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987038" y="2111113"/>
            <a:ext cx="4427151" cy="2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A10D58-2472-4A80-9C4B-0A25CD621806}"/>
              </a:ext>
            </a:extLst>
          </p:cNvPr>
          <p:cNvSpPr txBox="1"/>
          <p:nvPr/>
        </p:nvSpPr>
        <p:spPr>
          <a:xfrm>
            <a:off x="8779213" y="4843418"/>
            <a:ext cx="364787" cy="300082"/>
          </a:xfrm>
          <a:prstGeom prst="rect">
            <a:avLst/>
          </a:prstGeom>
          <a:solidFill>
            <a:srgbClr val="E22E61">
              <a:alpha val="69804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0D2695F-D143-3241-A0F2-36F3406B3440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C8154353-FC93-42AA-A213-6C17F42B3E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2166" y="3112730"/>
            <a:ext cx="2590442" cy="1097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86CC662-CCDC-4324-9F57-F13763A0E3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1321" y="1123308"/>
            <a:ext cx="1627716" cy="19894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02DEECA-5511-4784-B65C-F795D218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59044"/>
          </a:xfrm>
        </p:spPr>
        <p:txBody>
          <a:bodyPr>
            <a:normAutofit fontScale="90000"/>
          </a:bodyPr>
          <a:lstStyle/>
          <a:p>
            <a:pPr algn="r"/>
            <a:r>
              <a:rPr lang="en-US" sz="4950" dirty="0"/>
              <a:t>Problem Identification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A8F3BC-666B-4378-A5A9-EE8B8F6D98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308" y="1653144"/>
            <a:ext cx="1564395" cy="20160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B53A3C-337F-4B55-B28A-E53286BEA3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8081" y="2218812"/>
            <a:ext cx="1564395" cy="20858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0391E9D-1C2B-4A24-9A8D-2CA7194048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9561" y="967228"/>
            <a:ext cx="1557567" cy="1500629"/>
          </a:xfrm>
          <a:prstGeom prst="rect">
            <a:avLst/>
          </a:prstGeom>
        </p:spPr>
      </p:pic>
      <p:pic>
        <p:nvPicPr>
          <p:cNvPr id="32" name="Picture 31" descr="A group of people standing in the grass&#10;&#10;Description automatically generated">
            <a:extLst>
              <a:ext uri="{FF2B5EF4-FFF2-40B4-BE49-F238E27FC236}">
                <a16:creationId xmlns:a16="http://schemas.microsoft.com/office/drawing/2014/main" id="{0E9D142E-D42A-4A4C-8E84-8C1D86C137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"/>
          <a:stretch/>
        </p:blipFill>
        <p:spPr>
          <a:xfrm>
            <a:off x="3227475" y="972130"/>
            <a:ext cx="1942490" cy="10406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 descr="A group of people standing in a train station&#10;&#10;Description automatically generated">
            <a:extLst>
              <a:ext uri="{FF2B5EF4-FFF2-40B4-BE49-F238E27FC236}">
                <a16:creationId xmlns:a16="http://schemas.microsoft.com/office/drawing/2014/main" id="{C149FADD-E2FA-4428-86A9-AA98D7C0431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0099" y="2467857"/>
            <a:ext cx="1829149" cy="15731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F6ABC7B-7E36-4395-9677-8A64421522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"/>
          <a:stretch/>
        </p:blipFill>
        <p:spPr>
          <a:xfrm>
            <a:off x="4059486" y="1601059"/>
            <a:ext cx="1942490" cy="10406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 descr="A close up of a tree&#10;&#10;Description generated with high confidence">
            <a:extLst>
              <a:ext uri="{FF2B5EF4-FFF2-40B4-BE49-F238E27FC236}">
                <a16:creationId xmlns:a16="http://schemas.microsoft.com/office/drawing/2014/main" id="{1E4C3DC2-8E32-455F-BF89-0EA3AC071C4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1518" y="2773475"/>
            <a:ext cx="1107011" cy="1689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8E638F7-DA1E-4A3C-BEA5-3BBC5062860C}"/>
              </a:ext>
            </a:extLst>
          </p:cNvPr>
          <p:cNvSpPr txBox="1"/>
          <p:nvPr/>
        </p:nvSpPr>
        <p:spPr>
          <a:xfrm>
            <a:off x="2875716" y="1919919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E22E61"/>
                </a:solidFill>
              </a:rPr>
              <a:t>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628AEA-6119-4D57-A3BC-6F7E9C9C01C6}"/>
              </a:ext>
            </a:extLst>
          </p:cNvPr>
          <p:cNvSpPr txBox="1"/>
          <p:nvPr/>
        </p:nvSpPr>
        <p:spPr>
          <a:xfrm>
            <a:off x="5994739" y="19199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E22E61"/>
                </a:solidFill>
              </a:rPr>
              <a:t>+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6F4C99-38B2-447E-B0AD-33F8D217947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0390" y="2185201"/>
            <a:ext cx="2110861" cy="100831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50F4135-2486-41FF-92A4-FFBBAA57F676}"/>
              </a:ext>
            </a:extLst>
          </p:cNvPr>
          <p:cNvSpPr txBox="1"/>
          <p:nvPr/>
        </p:nvSpPr>
        <p:spPr>
          <a:xfrm>
            <a:off x="654157" y="2273860"/>
            <a:ext cx="2172390" cy="30777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E22E61"/>
                </a:solidFill>
              </a:rPr>
              <a:t>Local studies, research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7FFDD4-9140-4AE0-BA81-A8054CC3CE86}"/>
              </a:ext>
            </a:extLst>
          </p:cNvPr>
          <p:cNvSpPr txBox="1"/>
          <p:nvPr/>
        </p:nvSpPr>
        <p:spPr>
          <a:xfrm>
            <a:off x="3504488" y="2166138"/>
            <a:ext cx="2411872" cy="52322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22E61"/>
                </a:solidFill>
              </a:rPr>
              <a:t>Site visits, route tours, interviews, rider surveys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54BA50-4562-4C33-8427-CA95BD2C8FD8}"/>
              </a:ext>
            </a:extLst>
          </p:cNvPr>
          <p:cNvSpPr txBox="1"/>
          <p:nvPr/>
        </p:nvSpPr>
        <p:spPr>
          <a:xfrm>
            <a:off x="6574690" y="2160804"/>
            <a:ext cx="2427918" cy="30777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22E61"/>
                </a:solidFill>
              </a:rPr>
              <a:t>Data and spatial analysis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14F44E-D88A-44E5-854B-30ABF2D1A29A}"/>
              </a:ext>
            </a:extLst>
          </p:cNvPr>
          <p:cNvSpPr txBox="1"/>
          <p:nvPr/>
        </p:nvSpPr>
        <p:spPr>
          <a:xfrm>
            <a:off x="8779213" y="4843418"/>
            <a:ext cx="364787" cy="300082"/>
          </a:xfrm>
          <a:prstGeom prst="rect">
            <a:avLst/>
          </a:prstGeom>
          <a:solidFill>
            <a:srgbClr val="E22E61">
              <a:alpha val="69804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0D2695F-D143-3241-A0F2-36F3406B3440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2941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E85913B-0E4C-408B-A224-321CB2589F5D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712996" y="-10887"/>
            <a:chExt cx="10274317" cy="6879775"/>
          </a:xfrm>
        </p:grpSpPr>
        <p:pic>
          <p:nvPicPr>
            <p:cNvPr id="2" name="Picture 6" descr="https://mta.maryland.gov/sites/default/files/LocalLink%2075.jpg">
              <a:extLst>
                <a:ext uri="{FF2B5EF4-FFF2-40B4-BE49-F238E27FC236}">
                  <a16:creationId xmlns:a16="http://schemas.microsoft.com/office/drawing/2014/main" id="{167FC350-86E2-4D25-A185-6B3E894FD6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6" y="0"/>
              <a:ext cx="2769815" cy="6868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https://mta.maryland.gov/sites/default/files/Map_75_01_03_2018.jpg">
              <a:extLst>
                <a:ext uri="{FF2B5EF4-FFF2-40B4-BE49-F238E27FC236}">
                  <a16:creationId xmlns:a16="http://schemas.microsoft.com/office/drawing/2014/main" id="{E46DB4B6-C469-4D5F-8976-69DAF9837D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247" y="0"/>
              <a:ext cx="2769815" cy="6868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https://mta.maryland.gov/sites/default/files/Map_75_8.7.2018.jpg">
              <a:extLst>
                <a:ext uri="{FF2B5EF4-FFF2-40B4-BE49-F238E27FC236}">
                  <a16:creationId xmlns:a16="http://schemas.microsoft.com/office/drawing/2014/main" id="{2FA8A7DC-C887-4339-95D3-8F26BA6115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7498" y="-10887"/>
              <a:ext cx="2769815" cy="6868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s://mta.maryland.gov/sites/default/files/Map_75_01_03_2018.jpg">
              <a:extLst>
                <a:ext uri="{FF2B5EF4-FFF2-40B4-BE49-F238E27FC236}">
                  <a16:creationId xmlns:a16="http://schemas.microsoft.com/office/drawing/2014/main" id="{F6246FC9-F737-4983-9090-4303F4BAA6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97758" y="5311588"/>
              <a:ext cx="847848" cy="911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2F2B1A5-5837-4E59-9047-958A6BA3ECDF}"/>
                </a:ext>
              </a:extLst>
            </p:cNvPr>
            <p:cNvGrpSpPr/>
            <p:nvPr/>
          </p:nvGrpSpPr>
          <p:grpSpPr>
            <a:xfrm>
              <a:off x="8754557" y="968187"/>
              <a:ext cx="1774490" cy="5241148"/>
              <a:chOff x="8754557" y="968187"/>
              <a:chExt cx="1774490" cy="5241148"/>
            </a:xfrm>
          </p:grpSpPr>
          <p:pic>
            <p:nvPicPr>
              <p:cNvPr id="10" name="Picture 8" descr="https://mta.maryland.gov/sites/default/files/Map_75_8.7.2018.jpg">
                <a:extLst>
                  <a:ext uri="{FF2B5EF4-FFF2-40B4-BE49-F238E27FC236}">
                    <a16:creationId xmlns:a16="http://schemas.microsoft.com/office/drawing/2014/main" id="{D6CBA4D8-B5B5-4D68-9EE5-0587B9A972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910482" y="968187"/>
                <a:ext cx="618565" cy="201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s://mta.maryland.gov/sites/default/files/Map_75_01_03_2018.jpg">
                <a:extLst>
                  <a:ext uri="{FF2B5EF4-FFF2-40B4-BE49-F238E27FC236}">
                    <a16:creationId xmlns:a16="http://schemas.microsoft.com/office/drawing/2014/main" id="{A93F19AE-19C9-4C5C-BE00-760B69C80F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754557" y="5298140"/>
                <a:ext cx="847848" cy="9111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F24935F-51F7-4E94-8211-B10FF90C2B55}"/>
              </a:ext>
            </a:extLst>
          </p:cNvPr>
          <p:cNvSpPr txBox="1"/>
          <p:nvPr/>
        </p:nvSpPr>
        <p:spPr>
          <a:xfrm>
            <a:off x="721974" y="4738536"/>
            <a:ext cx="1351653" cy="30777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E22E61"/>
                </a:solidFill>
              </a:rPr>
              <a:t>Summer 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BAB579-1677-4FE2-96DF-3F3A452DC95D}"/>
              </a:ext>
            </a:extLst>
          </p:cNvPr>
          <p:cNvSpPr txBox="1"/>
          <p:nvPr/>
        </p:nvSpPr>
        <p:spPr>
          <a:xfrm>
            <a:off x="4161234" y="4738535"/>
            <a:ext cx="1189749" cy="30777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E22E61"/>
                </a:solidFill>
              </a:rPr>
              <a:t>Winter 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F5E065-039A-4014-92FB-111C68A445E0}"/>
              </a:ext>
            </a:extLst>
          </p:cNvPr>
          <p:cNvSpPr txBox="1"/>
          <p:nvPr/>
        </p:nvSpPr>
        <p:spPr>
          <a:xfrm>
            <a:off x="7715796" y="4738534"/>
            <a:ext cx="939681" cy="30777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E22E61"/>
                </a:solidFill>
              </a:rPr>
              <a:t>Fall 2018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BC7DAF-8BF3-4BAD-9775-C3A984BEFBE6}"/>
              </a:ext>
            </a:extLst>
          </p:cNvPr>
          <p:cNvSpPr txBox="1"/>
          <p:nvPr/>
        </p:nvSpPr>
        <p:spPr>
          <a:xfrm>
            <a:off x="8779213" y="4843418"/>
            <a:ext cx="364787" cy="300082"/>
          </a:xfrm>
          <a:prstGeom prst="rect">
            <a:avLst/>
          </a:prstGeom>
          <a:solidFill>
            <a:srgbClr val="E22E61">
              <a:alpha val="69804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0D2695F-D143-3241-A0F2-36F3406B3440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2484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tile tx="-450850" ty="-889000" sx="85000" sy="8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324741C-E065-4EB5-A835-CC143F957A8B}"/>
              </a:ext>
            </a:extLst>
          </p:cNvPr>
          <p:cNvSpPr/>
          <p:nvPr/>
        </p:nvSpPr>
        <p:spPr>
          <a:xfrm>
            <a:off x="3930687" y="2494915"/>
            <a:ext cx="1282626" cy="655805"/>
          </a:xfrm>
          <a:prstGeom prst="wedgeRoundRectCallout">
            <a:avLst>
              <a:gd name="adj1" fmla="val 25365"/>
              <a:gd name="adj2" fmla="val -84074"/>
              <a:gd name="adj3" fmla="val 16667"/>
            </a:avLst>
          </a:prstGeom>
          <a:solidFill>
            <a:srgbClr val="E22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Future 24-hour Maintenance Facility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1573E6D-D24D-4808-8020-6F711182D432}"/>
              </a:ext>
            </a:extLst>
          </p:cNvPr>
          <p:cNvSpPr/>
          <p:nvPr/>
        </p:nvSpPr>
        <p:spPr>
          <a:xfrm>
            <a:off x="1613647" y="288290"/>
            <a:ext cx="1095263" cy="580390"/>
          </a:xfrm>
          <a:prstGeom prst="wedgeRoundRectCallout">
            <a:avLst>
              <a:gd name="adj1" fmla="val 68202"/>
              <a:gd name="adj2" fmla="val -37907"/>
              <a:gd name="adj3" fmla="val 16667"/>
            </a:avLst>
          </a:prstGeom>
          <a:solidFill>
            <a:srgbClr val="E22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Expanding Technology Park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9945AAF-D7AF-4592-B5FA-924D9E94BFE5}"/>
              </a:ext>
            </a:extLst>
          </p:cNvPr>
          <p:cNvSpPr/>
          <p:nvPr/>
        </p:nvSpPr>
        <p:spPr>
          <a:xfrm>
            <a:off x="3244887" y="3842385"/>
            <a:ext cx="1282626" cy="655805"/>
          </a:xfrm>
          <a:prstGeom prst="wedgeRoundRectCallout">
            <a:avLst>
              <a:gd name="adj1" fmla="val -28480"/>
              <a:gd name="adj2" fmla="val 86542"/>
              <a:gd name="adj3" fmla="val 16667"/>
            </a:avLst>
          </a:prstGeom>
          <a:solidFill>
            <a:srgbClr val="E22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Expanding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24-hour Cargo Complex</a:t>
            </a:r>
          </a:p>
        </p:txBody>
      </p:sp>
      <p:pic>
        <p:nvPicPr>
          <p:cNvPr id="6" name="Google Shape;64;p14">
            <a:extLst>
              <a:ext uri="{FF2B5EF4-FFF2-40B4-BE49-F238E27FC236}">
                <a16:creationId xmlns:a16="http://schemas.microsoft.com/office/drawing/2014/main" id="{2F480A81-03F6-4E8F-8D74-2CC71C29D2FE}"/>
              </a:ext>
            </a:extLst>
          </p:cNvPr>
          <p:cNvPicPr preferRelativeResize="0"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987038" y="2111113"/>
            <a:ext cx="4427151" cy="2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3;p14">
            <a:extLst>
              <a:ext uri="{FF2B5EF4-FFF2-40B4-BE49-F238E27FC236}">
                <a16:creationId xmlns:a16="http://schemas.microsoft.com/office/drawing/2014/main" id="{1DC71396-DE7C-4FC7-858A-8DDC2CA146F4}"/>
              </a:ext>
            </a:extLst>
          </p:cNvPr>
          <p:cNvSpPr txBox="1">
            <a:spLocks/>
          </p:cNvSpPr>
          <p:nvPr/>
        </p:nvSpPr>
        <p:spPr>
          <a:xfrm>
            <a:off x="311700" y="224725"/>
            <a:ext cx="5270100" cy="786026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pPr>
              <a:buClrTx/>
              <a:buFontTx/>
            </a:pPr>
            <a:r>
              <a:rPr lang="en-US" sz="3600" b="1" dirty="0">
                <a:solidFill>
                  <a:srgbClr val="E22E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Problems Identified</a:t>
            </a:r>
          </a:p>
        </p:txBody>
      </p:sp>
      <p:sp>
        <p:nvSpPr>
          <p:cNvPr id="9" name="Google Shape;65;p14">
            <a:extLst>
              <a:ext uri="{FF2B5EF4-FFF2-40B4-BE49-F238E27FC236}">
                <a16:creationId xmlns:a16="http://schemas.microsoft.com/office/drawing/2014/main" id="{327B0364-C87A-4676-82C5-BD32D759E4E9}"/>
              </a:ext>
            </a:extLst>
          </p:cNvPr>
          <p:cNvSpPr txBox="1">
            <a:spLocks/>
          </p:cNvSpPr>
          <p:nvPr/>
        </p:nvSpPr>
        <p:spPr>
          <a:xfrm>
            <a:off x="311700" y="1010751"/>
            <a:ext cx="5270100" cy="3908024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spcFirstLastPara="1" wrap="square" lIns="274320" tIns="274320" rIns="274320" bIns="27432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Rapid Suburban Development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000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Employment centers oriented away from transit, new development expected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000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OTP has fallen since the initial launch of a more streamlined LL75 in 2017</a:t>
            </a:r>
            <a:endParaRPr lang="en" sz="2000" dirty="0">
              <a:solidFill>
                <a:srgbClr val="363636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7499190D-7049-4857-862A-D27E363C2D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653055"/>
              </p:ext>
            </p:extLst>
          </p:nvPr>
        </p:nvGraphicFramePr>
        <p:xfrm>
          <a:off x="5249931" y="1796777"/>
          <a:ext cx="3955331" cy="279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82561519-16EA-4047-B807-8E1473DACFD7}"/>
              </a:ext>
            </a:extLst>
          </p:cNvPr>
          <p:cNvGrpSpPr/>
          <p:nvPr/>
        </p:nvGrpSpPr>
        <p:grpSpPr>
          <a:xfrm>
            <a:off x="1423883" y="3181612"/>
            <a:ext cx="2684921" cy="1510268"/>
            <a:chOff x="712996" y="-10887"/>
            <a:chExt cx="10274317" cy="6879775"/>
          </a:xfrm>
        </p:grpSpPr>
        <p:pic>
          <p:nvPicPr>
            <p:cNvPr id="21" name="Picture 6" descr="https://mta.maryland.gov/sites/default/files/LocalLink%2075.jpg">
              <a:extLst>
                <a:ext uri="{FF2B5EF4-FFF2-40B4-BE49-F238E27FC236}">
                  <a16:creationId xmlns:a16="http://schemas.microsoft.com/office/drawing/2014/main" id="{2F4F2CB1-FB4E-422A-A3C6-F50A2B4331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6" y="0"/>
              <a:ext cx="2769815" cy="6868886"/>
            </a:xfrm>
            <a:prstGeom prst="rect">
              <a:avLst/>
            </a:prstGeom>
            <a:noFill/>
            <a:ln>
              <a:solidFill>
                <a:srgbClr val="E22E6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s://mta.maryland.gov/sites/default/files/Map_75_01_03_2018.jpg">
              <a:extLst>
                <a:ext uri="{FF2B5EF4-FFF2-40B4-BE49-F238E27FC236}">
                  <a16:creationId xmlns:a16="http://schemas.microsoft.com/office/drawing/2014/main" id="{C71D43FD-6A44-4332-BA8D-BD669F2A49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247" y="0"/>
              <a:ext cx="2769815" cy="6868888"/>
            </a:xfrm>
            <a:prstGeom prst="rect">
              <a:avLst/>
            </a:prstGeom>
            <a:noFill/>
            <a:ln>
              <a:solidFill>
                <a:srgbClr val="E22E6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https://mta.maryland.gov/sites/default/files/Map_75_8.7.2018.jpg">
              <a:extLst>
                <a:ext uri="{FF2B5EF4-FFF2-40B4-BE49-F238E27FC236}">
                  <a16:creationId xmlns:a16="http://schemas.microsoft.com/office/drawing/2014/main" id="{97571DE7-6796-49E2-A02A-597B1A3CD4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7498" y="-10887"/>
              <a:ext cx="2769815" cy="6868887"/>
            </a:xfrm>
            <a:prstGeom prst="rect">
              <a:avLst/>
            </a:prstGeom>
            <a:noFill/>
            <a:ln>
              <a:solidFill>
                <a:srgbClr val="E22E6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ttps://mta.maryland.gov/sites/default/files/Map_75_01_03_2018.jpg">
              <a:extLst>
                <a:ext uri="{FF2B5EF4-FFF2-40B4-BE49-F238E27FC236}">
                  <a16:creationId xmlns:a16="http://schemas.microsoft.com/office/drawing/2014/main" id="{E6F55994-E45D-4462-B892-4094F2926F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97758" y="5311588"/>
              <a:ext cx="847848" cy="911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E8F22C2-4DFC-4F8C-9035-D47CFDE86586}"/>
                </a:ext>
              </a:extLst>
            </p:cNvPr>
            <p:cNvGrpSpPr/>
            <p:nvPr/>
          </p:nvGrpSpPr>
          <p:grpSpPr>
            <a:xfrm>
              <a:off x="8754557" y="968187"/>
              <a:ext cx="1774490" cy="5241148"/>
              <a:chOff x="8754557" y="968187"/>
              <a:chExt cx="1774490" cy="5241148"/>
            </a:xfrm>
          </p:grpSpPr>
          <p:pic>
            <p:nvPicPr>
              <p:cNvPr id="26" name="Picture 8" descr="https://mta.maryland.gov/sites/default/files/Map_75_8.7.2018.jpg">
                <a:extLst>
                  <a:ext uri="{FF2B5EF4-FFF2-40B4-BE49-F238E27FC236}">
                    <a16:creationId xmlns:a16="http://schemas.microsoft.com/office/drawing/2014/main" id="{C269F3DB-63BB-4F84-9FBA-F719897222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910482" y="968187"/>
                <a:ext cx="618565" cy="201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4" descr="https://mta.maryland.gov/sites/default/files/Map_75_01_03_2018.jpg">
                <a:extLst>
                  <a:ext uri="{FF2B5EF4-FFF2-40B4-BE49-F238E27FC236}">
                    <a16:creationId xmlns:a16="http://schemas.microsoft.com/office/drawing/2014/main" id="{B35ED2DD-2C55-476C-99F8-7362445954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754557" y="5298140"/>
                <a:ext cx="847848" cy="9111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D7C01FA-A2E6-4E77-AB54-F61B422B4D84}"/>
              </a:ext>
            </a:extLst>
          </p:cNvPr>
          <p:cNvCxnSpPr>
            <a:cxnSpLocks/>
          </p:cNvCxnSpPr>
          <p:nvPr/>
        </p:nvCxnSpPr>
        <p:spPr>
          <a:xfrm>
            <a:off x="5951348" y="2191741"/>
            <a:ext cx="0" cy="1686187"/>
          </a:xfrm>
          <a:prstGeom prst="line">
            <a:avLst/>
          </a:prstGeom>
          <a:ln w="12700">
            <a:solidFill>
              <a:srgbClr val="E22E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D2869B4-EEF6-4FBE-BB89-F24F08009004}"/>
              </a:ext>
            </a:extLst>
          </p:cNvPr>
          <p:cNvCxnSpPr>
            <a:cxnSpLocks/>
          </p:cNvCxnSpPr>
          <p:nvPr/>
        </p:nvCxnSpPr>
        <p:spPr>
          <a:xfrm>
            <a:off x="6907357" y="2191741"/>
            <a:ext cx="0" cy="1686187"/>
          </a:xfrm>
          <a:prstGeom prst="line">
            <a:avLst/>
          </a:prstGeom>
          <a:ln w="12700">
            <a:solidFill>
              <a:srgbClr val="E22E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3C87DAB-3BBA-4B37-8872-0881BD5F14E8}"/>
              </a:ext>
            </a:extLst>
          </p:cNvPr>
          <p:cNvCxnSpPr>
            <a:cxnSpLocks/>
          </p:cNvCxnSpPr>
          <p:nvPr/>
        </p:nvCxnSpPr>
        <p:spPr>
          <a:xfrm>
            <a:off x="7864446" y="2191741"/>
            <a:ext cx="0" cy="1686187"/>
          </a:xfrm>
          <a:prstGeom prst="line">
            <a:avLst/>
          </a:prstGeom>
          <a:ln w="12700">
            <a:solidFill>
              <a:srgbClr val="E22E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ED2AE43-FF14-4532-A691-645458039B35}"/>
              </a:ext>
            </a:extLst>
          </p:cNvPr>
          <p:cNvSpPr txBox="1"/>
          <p:nvPr/>
        </p:nvSpPr>
        <p:spPr>
          <a:xfrm>
            <a:off x="8779213" y="4843418"/>
            <a:ext cx="364787" cy="300082"/>
          </a:xfrm>
          <a:prstGeom prst="rect">
            <a:avLst/>
          </a:prstGeom>
          <a:solidFill>
            <a:srgbClr val="E22E61">
              <a:alpha val="69804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0D2695F-D143-3241-A0F2-36F3406B3440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268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22E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Problems Identified</a:t>
            </a:r>
            <a:endParaRPr sz="3600" b="1" dirty="0">
              <a:solidFill>
                <a:srgbClr val="E22E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idx="1"/>
          </p:nvPr>
        </p:nvSpPr>
        <p:spPr>
          <a:xfrm>
            <a:off x="628650" y="1369218"/>
            <a:ext cx="5154644" cy="3500437"/>
          </a:xfrm>
          <a:prstGeom prst="rect">
            <a:avLst/>
          </a:prstGeom>
          <a:noFill/>
        </p:spPr>
        <p:txBody>
          <a:bodyPr spcFirstLastPara="1" wrap="square" lIns="274320" tIns="274320" rIns="274320" bIns="27432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Transit Travel Time vs. Driving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Expect commute by bus to take about 1.7x longer than driving.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On LL75, taking the bus is 3.2x longer than driving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1.6x longer from Patapsco to the airport (northern half)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363636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2.6x longer from the airport to the mall/casino (southern half)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8BA633-BD99-4801-9F20-B128FC69FA87}"/>
              </a:ext>
            </a:extLst>
          </p:cNvPr>
          <p:cNvGrpSpPr/>
          <p:nvPr/>
        </p:nvGrpSpPr>
        <p:grpSpPr>
          <a:xfrm>
            <a:off x="6255222" y="1030030"/>
            <a:ext cx="1547119" cy="3647772"/>
            <a:chOff x="5859020" y="557648"/>
            <a:chExt cx="1547119" cy="3647772"/>
          </a:xfrm>
        </p:grpSpPr>
        <p:pic>
          <p:nvPicPr>
            <p:cNvPr id="7" name="Google Shape;116;p18">
              <a:extLst>
                <a:ext uri="{FF2B5EF4-FFF2-40B4-BE49-F238E27FC236}">
                  <a16:creationId xmlns:a16="http://schemas.microsoft.com/office/drawing/2014/main" id="{BAB15B65-B5B7-4353-AB79-10E9D36D0F5F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48182" y="697917"/>
              <a:ext cx="591378" cy="35075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DC65E1-D90A-4F6A-B2B0-78AE7CEDC671}"/>
                </a:ext>
              </a:extLst>
            </p:cNvPr>
            <p:cNvSpPr/>
            <p:nvPr/>
          </p:nvSpPr>
          <p:spPr>
            <a:xfrm>
              <a:off x="5859022" y="1067774"/>
              <a:ext cx="488696" cy="1514993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D80C7D-2CE3-406E-A487-D5ABBAC491BB}"/>
                </a:ext>
              </a:extLst>
            </p:cNvPr>
            <p:cNvSpPr/>
            <p:nvPr/>
          </p:nvSpPr>
          <p:spPr>
            <a:xfrm>
              <a:off x="5859020" y="2582767"/>
              <a:ext cx="488696" cy="1622653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20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F52B06-6440-4A83-91B3-5F9FB66AD4E2}"/>
                </a:ext>
              </a:extLst>
            </p:cNvPr>
            <p:cNvGrpSpPr/>
            <p:nvPr/>
          </p:nvGrpSpPr>
          <p:grpSpPr>
            <a:xfrm>
              <a:off x="6628720" y="557648"/>
              <a:ext cx="777419" cy="3636759"/>
              <a:chOff x="1181048" y="919532"/>
              <a:chExt cx="777419" cy="3636759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2923C87-2695-4E31-A17D-D5EF732A2106}"/>
                  </a:ext>
                </a:extLst>
              </p:cNvPr>
              <p:cNvSpPr/>
              <p:nvPr/>
            </p:nvSpPr>
            <p:spPr>
              <a:xfrm>
                <a:off x="1193716" y="1390131"/>
                <a:ext cx="699247" cy="3137647"/>
              </a:xfrm>
              <a:custGeom>
                <a:avLst/>
                <a:gdLst>
                  <a:gd name="connsiteX0" fmla="*/ 914400 w 914400"/>
                  <a:gd name="connsiteY0" fmla="*/ 0 h 3137647"/>
                  <a:gd name="connsiteX1" fmla="*/ 788894 w 914400"/>
                  <a:gd name="connsiteY1" fmla="*/ 8965 h 3137647"/>
                  <a:gd name="connsiteX2" fmla="*/ 797859 w 914400"/>
                  <a:gd name="connsiteY2" fmla="*/ 1057836 h 3137647"/>
                  <a:gd name="connsiteX3" fmla="*/ 573741 w 914400"/>
                  <a:gd name="connsiteY3" fmla="*/ 1039906 h 3137647"/>
                  <a:gd name="connsiteX4" fmla="*/ 591670 w 914400"/>
                  <a:gd name="connsiteY4" fmla="*/ 1676400 h 3137647"/>
                  <a:gd name="connsiteX5" fmla="*/ 448235 w 914400"/>
                  <a:gd name="connsiteY5" fmla="*/ 1676400 h 3137647"/>
                  <a:gd name="connsiteX6" fmla="*/ 457200 w 914400"/>
                  <a:gd name="connsiteY6" fmla="*/ 1613647 h 3137647"/>
                  <a:gd name="connsiteX7" fmla="*/ 466165 w 914400"/>
                  <a:gd name="connsiteY7" fmla="*/ 1676400 h 3137647"/>
                  <a:gd name="connsiteX8" fmla="*/ 546847 w 914400"/>
                  <a:gd name="connsiteY8" fmla="*/ 1676400 h 3137647"/>
                  <a:gd name="connsiteX9" fmla="*/ 555812 w 914400"/>
                  <a:gd name="connsiteY9" fmla="*/ 2017059 h 3137647"/>
                  <a:gd name="connsiteX10" fmla="*/ 887506 w 914400"/>
                  <a:gd name="connsiteY10" fmla="*/ 2017059 h 3137647"/>
                  <a:gd name="connsiteX11" fmla="*/ 887506 w 914400"/>
                  <a:gd name="connsiteY11" fmla="*/ 2026024 h 3137647"/>
                  <a:gd name="connsiteX12" fmla="*/ 779929 w 914400"/>
                  <a:gd name="connsiteY12" fmla="*/ 2026024 h 3137647"/>
                  <a:gd name="connsiteX13" fmla="*/ 762000 w 914400"/>
                  <a:gd name="connsiteY13" fmla="*/ 2286000 h 3137647"/>
                  <a:gd name="connsiteX14" fmla="*/ 860612 w 914400"/>
                  <a:gd name="connsiteY14" fmla="*/ 2330824 h 3137647"/>
                  <a:gd name="connsiteX15" fmla="*/ 869576 w 914400"/>
                  <a:gd name="connsiteY15" fmla="*/ 2277036 h 3137647"/>
                  <a:gd name="connsiteX16" fmla="*/ 779929 w 914400"/>
                  <a:gd name="connsiteY16" fmla="*/ 2196353 h 3137647"/>
                  <a:gd name="connsiteX17" fmla="*/ 690282 w 914400"/>
                  <a:gd name="connsiteY17" fmla="*/ 2214283 h 3137647"/>
                  <a:gd name="connsiteX18" fmla="*/ 403412 w 914400"/>
                  <a:gd name="connsiteY18" fmla="*/ 2088777 h 3137647"/>
                  <a:gd name="connsiteX19" fmla="*/ 537882 w 914400"/>
                  <a:gd name="connsiteY19" fmla="*/ 2142565 h 3137647"/>
                  <a:gd name="connsiteX20" fmla="*/ 546847 w 914400"/>
                  <a:gd name="connsiteY20" fmla="*/ 2474259 h 3137647"/>
                  <a:gd name="connsiteX21" fmla="*/ 762000 w 914400"/>
                  <a:gd name="connsiteY21" fmla="*/ 2474259 h 3137647"/>
                  <a:gd name="connsiteX22" fmla="*/ 546847 w 914400"/>
                  <a:gd name="connsiteY22" fmla="*/ 2465294 h 3137647"/>
                  <a:gd name="connsiteX23" fmla="*/ 555812 w 914400"/>
                  <a:gd name="connsiteY23" fmla="*/ 2644589 h 3137647"/>
                  <a:gd name="connsiteX24" fmla="*/ 421341 w 914400"/>
                  <a:gd name="connsiteY24" fmla="*/ 2635624 h 3137647"/>
                  <a:gd name="connsiteX25" fmla="*/ 421341 w 914400"/>
                  <a:gd name="connsiteY25" fmla="*/ 2411506 h 3137647"/>
                  <a:gd name="connsiteX26" fmla="*/ 277906 w 914400"/>
                  <a:gd name="connsiteY26" fmla="*/ 2420471 h 3137647"/>
                  <a:gd name="connsiteX27" fmla="*/ 295835 w 914400"/>
                  <a:gd name="connsiteY27" fmla="*/ 2859742 h 3137647"/>
                  <a:gd name="connsiteX28" fmla="*/ 376517 w 914400"/>
                  <a:gd name="connsiteY28" fmla="*/ 2859742 h 3137647"/>
                  <a:gd name="connsiteX29" fmla="*/ 385482 w 914400"/>
                  <a:gd name="connsiteY29" fmla="*/ 3137647 h 3137647"/>
                  <a:gd name="connsiteX30" fmla="*/ 215153 w 914400"/>
                  <a:gd name="connsiteY30" fmla="*/ 3137647 h 3137647"/>
                  <a:gd name="connsiteX31" fmla="*/ 152400 w 914400"/>
                  <a:gd name="connsiteY31" fmla="*/ 3092824 h 3137647"/>
                  <a:gd name="connsiteX32" fmla="*/ 233082 w 914400"/>
                  <a:gd name="connsiteY32" fmla="*/ 3137647 h 3137647"/>
                  <a:gd name="connsiteX33" fmla="*/ 242047 w 914400"/>
                  <a:gd name="connsiteY33" fmla="*/ 3030071 h 3137647"/>
                  <a:gd name="connsiteX34" fmla="*/ 0 w 914400"/>
                  <a:gd name="connsiteY34" fmla="*/ 2877671 h 3137647"/>
                  <a:gd name="connsiteX35" fmla="*/ 35859 w 914400"/>
                  <a:gd name="connsiteY35" fmla="*/ 2832847 h 3137647"/>
                  <a:gd name="connsiteX36" fmla="*/ 125506 w 914400"/>
                  <a:gd name="connsiteY36" fmla="*/ 2895600 h 3137647"/>
                  <a:gd name="connsiteX37" fmla="*/ 179294 w 914400"/>
                  <a:gd name="connsiteY37" fmla="*/ 2823883 h 3137647"/>
                  <a:gd name="connsiteX0" fmla="*/ 914400 w 914400"/>
                  <a:gd name="connsiteY0" fmla="*/ 0 h 3137647"/>
                  <a:gd name="connsiteX1" fmla="*/ 788894 w 914400"/>
                  <a:gd name="connsiteY1" fmla="*/ 8965 h 3137647"/>
                  <a:gd name="connsiteX2" fmla="*/ 797859 w 914400"/>
                  <a:gd name="connsiteY2" fmla="*/ 1057836 h 3137647"/>
                  <a:gd name="connsiteX3" fmla="*/ 573741 w 914400"/>
                  <a:gd name="connsiteY3" fmla="*/ 1039906 h 3137647"/>
                  <a:gd name="connsiteX4" fmla="*/ 591670 w 914400"/>
                  <a:gd name="connsiteY4" fmla="*/ 1676400 h 3137647"/>
                  <a:gd name="connsiteX5" fmla="*/ 448235 w 914400"/>
                  <a:gd name="connsiteY5" fmla="*/ 1676400 h 3137647"/>
                  <a:gd name="connsiteX6" fmla="*/ 457200 w 914400"/>
                  <a:gd name="connsiteY6" fmla="*/ 1613647 h 3137647"/>
                  <a:gd name="connsiteX7" fmla="*/ 466165 w 914400"/>
                  <a:gd name="connsiteY7" fmla="*/ 1676400 h 3137647"/>
                  <a:gd name="connsiteX8" fmla="*/ 546847 w 914400"/>
                  <a:gd name="connsiteY8" fmla="*/ 1676400 h 3137647"/>
                  <a:gd name="connsiteX9" fmla="*/ 555812 w 914400"/>
                  <a:gd name="connsiteY9" fmla="*/ 2017059 h 3137647"/>
                  <a:gd name="connsiteX10" fmla="*/ 887506 w 914400"/>
                  <a:gd name="connsiteY10" fmla="*/ 2017059 h 3137647"/>
                  <a:gd name="connsiteX11" fmla="*/ 887506 w 914400"/>
                  <a:gd name="connsiteY11" fmla="*/ 2026024 h 3137647"/>
                  <a:gd name="connsiteX12" fmla="*/ 779929 w 914400"/>
                  <a:gd name="connsiteY12" fmla="*/ 2026024 h 3137647"/>
                  <a:gd name="connsiteX13" fmla="*/ 762000 w 914400"/>
                  <a:gd name="connsiteY13" fmla="*/ 2286000 h 3137647"/>
                  <a:gd name="connsiteX14" fmla="*/ 860612 w 914400"/>
                  <a:gd name="connsiteY14" fmla="*/ 2330824 h 3137647"/>
                  <a:gd name="connsiteX15" fmla="*/ 869576 w 914400"/>
                  <a:gd name="connsiteY15" fmla="*/ 2277036 h 3137647"/>
                  <a:gd name="connsiteX16" fmla="*/ 779929 w 914400"/>
                  <a:gd name="connsiteY16" fmla="*/ 2196353 h 3137647"/>
                  <a:gd name="connsiteX17" fmla="*/ 690282 w 914400"/>
                  <a:gd name="connsiteY17" fmla="*/ 2214283 h 3137647"/>
                  <a:gd name="connsiteX18" fmla="*/ 403412 w 914400"/>
                  <a:gd name="connsiteY18" fmla="*/ 2088777 h 3137647"/>
                  <a:gd name="connsiteX19" fmla="*/ 537882 w 914400"/>
                  <a:gd name="connsiteY19" fmla="*/ 2142565 h 3137647"/>
                  <a:gd name="connsiteX20" fmla="*/ 546847 w 914400"/>
                  <a:gd name="connsiteY20" fmla="*/ 2474259 h 3137647"/>
                  <a:gd name="connsiteX21" fmla="*/ 762000 w 914400"/>
                  <a:gd name="connsiteY21" fmla="*/ 2474259 h 3137647"/>
                  <a:gd name="connsiteX22" fmla="*/ 546847 w 914400"/>
                  <a:gd name="connsiteY22" fmla="*/ 2465294 h 3137647"/>
                  <a:gd name="connsiteX23" fmla="*/ 555812 w 914400"/>
                  <a:gd name="connsiteY23" fmla="*/ 2644589 h 3137647"/>
                  <a:gd name="connsiteX24" fmla="*/ 421341 w 914400"/>
                  <a:gd name="connsiteY24" fmla="*/ 2635624 h 3137647"/>
                  <a:gd name="connsiteX25" fmla="*/ 421341 w 914400"/>
                  <a:gd name="connsiteY25" fmla="*/ 2411506 h 3137647"/>
                  <a:gd name="connsiteX26" fmla="*/ 277906 w 914400"/>
                  <a:gd name="connsiteY26" fmla="*/ 2420471 h 3137647"/>
                  <a:gd name="connsiteX27" fmla="*/ 295835 w 914400"/>
                  <a:gd name="connsiteY27" fmla="*/ 2859742 h 3137647"/>
                  <a:gd name="connsiteX28" fmla="*/ 376517 w 914400"/>
                  <a:gd name="connsiteY28" fmla="*/ 2859742 h 3137647"/>
                  <a:gd name="connsiteX29" fmla="*/ 385482 w 914400"/>
                  <a:gd name="connsiteY29" fmla="*/ 3137647 h 3137647"/>
                  <a:gd name="connsiteX30" fmla="*/ 215153 w 914400"/>
                  <a:gd name="connsiteY30" fmla="*/ 3137647 h 3137647"/>
                  <a:gd name="connsiteX31" fmla="*/ 152400 w 914400"/>
                  <a:gd name="connsiteY31" fmla="*/ 3092824 h 3137647"/>
                  <a:gd name="connsiteX32" fmla="*/ 233082 w 914400"/>
                  <a:gd name="connsiteY32" fmla="*/ 3137647 h 3137647"/>
                  <a:gd name="connsiteX33" fmla="*/ 242047 w 914400"/>
                  <a:gd name="connsiteY33" fmla="*/ 3030071 h 3137647"/>
                  <a:gd name="connsiteX34" fmla="*/ 0 w 914400"/>
                  <a:gd name="connsiteY34" fmla="*/ 2877671 h 3137647"/>
                  <a:gd name="connsiteX35" fmla="*/ 35859 w 914400"/>
                  <a:gd name="connsiteY35" fmla="*/ 2832847 h 3137647"/>
                  <a:gd name="connsiteX36" fmla="*/ 125506 w 914400"/>
                  <a:gd name="connsiteY36" fmla="*/ 2895600 h 3137647"/>
                  <a:gd name="connsiteX0" fmla="*/ 914400 w 914400"/>
                  <a:gd name="connsiteY0" fmla="*/ 0 h 3137647"/>
                  <a:gd name="connsiteX1" fmla="*/ 788894 w 914400"/>
                  <a:gd name="connsiteY1" fmla="*/ 8965 h 3137647"/>
                  <a:gd name="connsiteX2" fmla="*/ 797859 w 914400"/>
                  <a:gd name="connsiteY2" fmla="*/ 1057836 h 3137647"/>
                  <a:gd name="connsiteX3" fmla="*/ 573741 w 914400"/>
                  <a:gd name="connsiteY3" fmla="*/ 1039906 h 3137647"/>
                  <a:gd name="connsiteX4" fmla="*/ 591670 w 914400"/>
                  <a:gd name="connsiteY4" fmla="*/ 1676400 h 3137647"/>
                  <a:gd name="connsiteX5" fmla="*/ 448235 w 914400"/>
                  <a:gd name="connsiteY5" fmla="*/ 1676400 h 3137647"/>
                  <a:gd name="connsiteX6" fmla="*/ 457200 w 914400"/>
                  <a:gd name="connsiteY6" fmla="*/ 1613647 h 3137647"/>
                  <a:gd name="connsiteX7" fmla="*/ 466165 w 914400"/>
                  <a:gd name="connsiteY7" fmla="*/ 1676400 h 3137647"/>
                  <a:gd name="connsiteX8" fmla="*/ 546847 w 914400"/>
                  <a:gd name="connsiteY8" fmla="*/ 1676400 h 3137647"/>
                  <a:gd name="connsiteX9" fmla="*/ 555812 w 914400"/>
                  <a:gd name="connsiteY9" fmla="*/ 2017059 h 3137647"/>
                  <a:gd name="connsiteX10" fmla="*/ 887506 w 914400"/>
                  <a:gd name="connsiteY10" fmla="*/ 2017059 h 3137647"/>
                  <a:gd name="connsiteX11" fmla="*/ 887506 w 914400"/>
                  <a:gd name="connsiteY11" fmla="*/ 2026024 h 3137647"/>
                  <a:gd name="connsiteX12" fmla="*/ 779929 w 914400"/>
                  <a:gd name="connsiteY12" fmla="*/ 2026024 h 3137647"/>
                  <a:gd name="connsiteX13" fmla="*/ 762000 w 914400"/>
                  <a:gd name="connsiteY13" fmla="*/ 2286000 h 3137647"/>
                  <a:gd name="connsiteX14" fmla="*/ 860612 w 914400"/>
                  <a:gd name="connsiteY14" fmla="*/ 2330824 h 3137647"/>
                  <a:gd name="connsiteX15" fmla="*/ 869576 w 914400"/>
                  <a:gd name="connsiteY15" fmla="*/ 2277036 h 3137647"/>
                  <a:gd name="connsiteX16" fmla="*/ 779929 w 914400"/>
                  <a:gd name="connsiteY16" fmla="*/ 2196353 h 3137647"/>
                  <a:gd name="connsiteX17" fmla="*/ 690282 w 914400"/>
                  <a:gd name="connsiteY17" fmla="*/ 2214283 h 3137647"/>
                  <a:gd name="connsiteX18" fmla="*/ 403412 w 914400"/>
                  <a:gd name="connsiteY18" fmla="*/ 2088777 h 3137647"/>
                  <a:gd name="connsiteX19" fmla="*/ 537882 w 914400"/>
                  <a:gd name="connsiteY19" fmla="*/ 2142565 h 3137647"/>
                  <a:gd name="connsiteX20" fmla="*/ 546847 w 914400"/>
                  <a:gd name="connsiteY20" fmla="*/ 2474259 h 3137647"/>
                  <a:gd name="connsiteX21" fmla="*/ 762000 w 914400"/>
                  <a:gd name="connsiteY21" fmla="*/ 2474259 h 3137647"/>
                  <a:gd name="connsiteX22" fmla="*/ 546847 w 914400"/>
                  <a:gd name="connsiteY22" fmla="*/ 2465294 h 3137647"/>
                  <a:gd name="connsiteX23" fmla="*/ 555812 w 914400"/>
                  <a:gd name="connsiteY23" fmla="*/ 2644589 h 3137647"/>
                  <a:gd name="connsiteX24" fmla="*/ 421341 w 914400"/>
                  <a:gd name="connsiteY24" fmla="*/ 2635624 h 3137647"/>
                  <a:gd name="connsiteX25" fmla="*/ 421341 w 914400"/>
                  <a:gd name="connsiteY25" fmla="*/ 2411506 h 3137647"/>
                  <a:gd name="connsiteX26" fmla="*/ 277906 w 914400"/>
                  <a:gd name="connsiteY26" fmla="*/ 2420471 h 3137647"/>
                  <a:gd name="connsiteX27" fmla="*/ 295835 w 914400"/>
                  <a:gd name="connsiteY27" fmla="*/ 2859742 h 3137647"/>
                  <a:gd name="connsiteX28" fmla="*/ 376517 w 914400"/>
                  <a:gd name="connsiteY28" fmla="*/ 2859742 h 3137647"/>
                  <a:gd name="connsiteX29" fmla="*/ 385482 w 914400"/>
                  <a:gd name="connsiteY29" fmla="*/ 3137647 h 3137647"/>
                  <a:gd name="connsiteX30" fmla="*/ 215153 w 914400"/>
                  <a:gd name="connsiteY30" fmla="*/ 3137647 h 3137647"/>
                  <a:gd name="connsiteX31" fmla="*/ 152400 w 914400"/>
                  <a:gd name="connsiteY31" fmla="*/ 3092824 h 3137647"/>
                  <a:gd name="connsiteX32" fmla="*/ 233082 w 914400"/>
                  <a:gd name="connsiteY32" fmla="*/ 3137647 h 3137647"/>
                  <a:gd name="connsiteX33" fmla="*/ 242047 w 914400"/>
                  <a:gd name="connsiteY33" fmla="*/ 3030071 h 3137647"/>
                  <a:gd name="connsiteX34" fmla="*/ 0 w 914400"/>
                  <a:gd name="connsiteY34" fmla="*/ 2877671 h 3137647"/>
                  <a:gd name="connsiteX35" fmla="*/ 35859 w 914400"/>
                  <a:gd name="connsiteY35" fmla="*/ 2832847 h 3137647"/>
                  <a:gd name="connsiteX0" fmla="*/ 914400 w 914400"/>
                  <a:gd name="connsiteY0" fmla="*/ 0 h 3137647"/>
                  <a:gd name="connsiteX1" fmla="*/ 788894 w 914400"/>
                  <a:gd name="connsiteY1" fmla="*/ 8965 h 3137647"/>
                  <a:gd name="connsiteX2" fmla="*/ 797859 w 914400"/>
                  <a:gd name="connsiteY2" fmla="*/ 1057836 h 3137647"/>
                  <a:gd name="connsiteX3" fmla="*/ 573741 w 914400"/>
                  <a:gd name="connsiteY3" fmla="*/ 1039906 h 3137647"/>
                  <a:gd name="connsiteX4" fmla="*/ 591670 w 914400"/>
                  <a:gd name="connsiteY4" fmla="*/ 1676400 h 3137647"/>
                  <a:gd name="connsiteX5" fmla="*/ 448235 w 914400"/>
                  <a:gd name="connsiteY5" fmla="*/ 1676400 h 3137647"/>
                  <a:gd name="connsiteX6" fmla="*/ 457200 w 914400"/>
                  <a:gd name="connsiteY6" fmla="*/ 1613647 h 3137647"/>
                  <a:gd name="connsiteX7" fmla="*/ 466165 w 914400"/>
                  <a:gd name="connsiteY7" fmla="*/ 1676400 h 3137647"/>
                  <a:gd name="connsiteX8" fmla="*/ 546847 w 914400"/>
                  <a:gd name="connsiteY8" fmla="*/ 1676400 h 3137647"/>
                  <a:gd name="connsiteX9" fmla="*/ 555812 w 914400"/>
                  <a:gd name="connsiteY9" fmla="*/ 2017059 h 3137647"/>
                  <a:gd name="connsiteX10" fmla="*/ 887506 w 914400"/>
                  <a:gd name="connsiteY10" fmla="*/ 2017059 h 3137647"/>
                  <a:gd name="connsiteX11" fmla="*/ 887506 w 914400"/>
                  <a:gd name="connsiteY11" fmla="*/ 2026024 h 3137647"/>
                  <a:gd name="connsiteX12" fmla="*/ 779929 w 914400"/>
                  <a:gd name="connsiteY12" fmla="*/ 2026024 h 3137647"/>
                  <a:gd name="connsiteX13" fmla="*/ 762000 w 914400"/>
                  <a:gd name="connsiteY13" fmla="*/ 2286000 h 3137647"/>
                  <a:gd name="connsiteX14" fmla="*/ 860612 w 914400"/>
                  <a:gd name="connsiteY14" fmla="*/ 2330824 h 3137647"/>
                  <a:gd name="connsiteX15" fmla="*/ 869576 w 914400"/>
                  <a:gd name="connsiteY15" fmla="*/ 2277036 h 3137647"/>
                  <a:gd name="connsiteX16" fmla="*/ 779929 w 914400"/>
                  <a:gd name="connsiteY16" fmla="*/ 2196353 h 3137647"/>
                  <a:gd name="connsiteX17" fmla="*/ 690282 w 914400"/>
                  <a:gd name="connsiteY17" fmla="*/ 2214283 h 3137647"/>
                  <a:gd name="connsiteX18" fmla="*/ 403412 w 914400"/>
                  <a:gd name="connsiteY18" fmla="*/ 2088777 h 3137647"/>
                  <a:gd name="connsiteX19" fmla="*/ 537882 w 914400"/>
                  <a:gd name="connsiteY19" fmla="*/ 2142565 h 3137647"/>
                  <a:gd name="connsiteX20" fmla="*/ 546847 w 914400"/>
                  <a:gd name="connsiteY20" fmla="*/ 2474259 h 3137647"/>
                  <a:gd name="connsiteX21" fmla="*/ 762000 w 914400"/>
                  <a:gd name="connsiteY21" fmla="*/ 2474259 h 3137647"/>
                  <a:gd name="connsiteX22" fmla="*/ 546847 w 914400"/>
                  <a:gd name="connsiteY22" fmla="*/ 2465294 h 3137647"/>
                  <a:gd name="connsiteX23" fmla="*/ 555812 w 914400"/>
                  <a:gd name="connsiteY23" fmla="*/ 2644589 h 3137647"/>
                  <a:gd name="connsiteX24" fmla="*/ 421341 w 914400"/>
                  <a:gd name="connsiteY24" fmla="*/ 2635624 h 3137647"/>
                  <a:gd name="connsiteX25" fmla="*/ 421341 w 914400"/>
                  <a:gd name="connsiteY25" fmla="*/ 2411506 h 3137647"/>
                  <a:gd name="connsiteX26" fmla="*/ 277906 w 914400"/>
                  <a:gd name="connsiteY26" fmla="*/ 2420471 h 3137647"/>
                  <a:gd name="connsiteX27" fmla="*/ 295835 w 914400"/>
                  <a:gd name="connsiteY27" fmla="*/ 2859742 h 3137647"/>
                  <a:gd name="connsiteX28" fmla="*/ 376517 w 914400"/>
                  <a:gd name="connsiteY28" fmla="*/ 2859742 h 3137647"/>
                  <a:gd name="connsiteX29" fmla="*/ 385482 w 914400"/>
                  <a:gd name="connsiteY29" fmla="*/ 3137647 h 3137647"/>
                  <a:gd name="connsiteX30" fmla="*/ 215153 w 914400"/>
                  <a:gd name="connsiteY30" fmla="*/ 3137647 h 3137647"/>
                  <a:gd name="connsiteX31" fmla="*/ 152400 w 914400"/>
                  <a:gd name="connsiteY31" fmla="*/ 3092824 h 3137647"/>
                  <a:gd name="connsiteX32" fmla="*/ 233082 w 914400"/>
                  <a:gd name="connsiteY32" fmla="*/ 3137647 h 3137647"/>
                  <a:gd name="connsiteX33" fmla="*/ 242047 w 914400"/>
                  <a:gd name="connsiteY33" fmla="*/ 3030071 h 3137647"/>
                  <a:gd name="connsiteX34" fmla="*/ 0 w 914400"/>
                  <a:gd name="connsiteY34" fmla="*/ 2877671 h 3137647"/>
                  <a:gd name="connsiteX0" fmla="*/ 762000 w 762000"/>
                  <a:gd name="connsiteY0" fmla="*/ 0 h 3137647"/>
                  <a:gd name="connsiteX1" fmla="*/ 636494 w 762000"/>
                  <a:gd name="connsiteY1" fmla="*/ 8965 h 3137647"/>
                  <a:gd name="connsiteX2" fmla="*/ 645459 w 762000"/>
                  <a:gd name="connsiteY2" fmla="*/ 1057836 h 3137647"/>
                  <a:gd name="connsiteX3" fmla="*/ 421341 w 762000"/>
                  <a:gd name="connsiteY3" fmla="*/ 1039906 h 3137647"/>
                  <a:gd name="connsiteX4" fmla="*/ 439270 w 762000"/>
                  <a:gd name="connsiteY4" fmla="*/ 1676400 h 3137647"/>
                  <a:gd name="connsiteX5" fmla="*/ 295835 w 762000"/>
                  <a:gd name="connsiteY5" fmla="*/ 1676400 h 3137647"/>
                  <a:gd name="connsiteX6" fmla="*/ 304800 w 762000"/>
                  <a:gd name="connsiteY6" fmla="*/ 1613647 h 3137647"/>
                  <a:gd name="connsiteX7" fmla="*/ 313765 w 762000"/>
                  <a:gd name="connsiteY7" fmla="*/ 1676400 h 3137647"/>
                  <a:gd name="connsiteX8" fmla="*/ 394447 w 762000"/>
                  <a:gd name="connsiteY8" fmla="*/ 1676400 h 3137647"/>
                  <a:gd name="connsiteX9" fmla="*/ 403412 w 762000"/>
                  <a:gd name="connsiteY9" fmla="*/ 2017059 h 3137647"/>
                  <a:gd name="connsiteX10" fmla="*/ 735106 w 762000"/>
                  <a:gd name="connsiteY10" fmla="*/ 2017059 h 3137647"/>
                  <a:gd name="connsiteX11" fmla="*/ 735106 w 762000"/>
                  <a:gd name="connsiteY11" fmla="*/ 2026024 h 3137647"/>
                  <a:gd name="connsiteX12" fmla="*/ 627529 w 762000"/>
                  <a:gd name="connsiteY12" fmla="*/ 2026024 h 3137647"/>
                  <a:gd name="connsiteX13" fmla="*/ 609600 w 762000"/>
                  <a:gd name="connsiteY13" fmla="*/ 2286000 h 3137647"/>
                  <a:gd name="connsiteX14" fmla="*/ 708212 w 762000"/>
                  <a:gd name="connsiteY14" fmla="*/ 2330824 h 3137647"/>
                  <a:gd name="connsiteX15" fmla="*/ 717176 w 762000"/>
                  <a:gd name="connsiteY15" fmla="*/ 2277036 h 3137647"/>
                  <a:gd name="connsiteX16" fmla="*/ 627529 w 762000"/>
                  <a:gd name="connsiteY16" fmla="*/ 2196353 h 3137647"/>
                  <a:gd name="connsiteX17" fmla="*/ 537882 w 762000"/>
                  <a:gd name="connsiteY17" fmla="*/ 2214283 h 3137647"/>
                  <a:gd name="connsiteX18" fmla="*/ 251012 w 762000"/>
                  <a:gd name="connsiteY18" fmla="*/ 2088777 h 3137647"/>
                  <a:gd name="connsiteX19" fmla="*/ 385482 w 762000"/>
                  <a:gd name="connsiteY19" fmla="*/ 2142565 h 3137647"/>
                  <a:gd name="connsiteX20" fmla="*/ 394447 w 762000"/>
                  <a:gd name="connsiteY20" fmla="*/ 2474259 h 3137647"/>
                  <a:gd name="connsiteX21" fmla="*/ 609600 w 762000"/>
                  <a:gd name="connsiteY21" fmla="*/ 2474259 h 3137647"/>
                  <a:gd name="connsiteX22" fmla="*/ 394447 w 762000"/>
                  <a:gd name="connsiteY22" fmla="*/ 2465294 h 3137647"/>
                  <a:gd name="connsiteX23" fmla="*/ 403412 w 762000"/>
                  <a:gd name="connsiteY23" fmla="*/ 2644589 h 3137647"/>
                  <a:gd name="connsiteX24" fmla="*/ 268941 w 762000"/>
                  <a:gd name="connsiteY24" fmla="*/ 2635624 h 3137647"/>
                  <a:gd name="connsiteX25" fmla="*/ 268941 w 762000"/>
                  <a:gd name="connsiteY25" fmla="*/ 2411506 h 3137647"/>
                  <a:gd name="connsiteX26" fmla="*/ 125506 w 762000"/>
                  <a:gd name="connsiteY26" fmla="*/ 2420471 h 3137647"/>
                  <a:gd name="connsiteX27" fmla="*/ 143435 w 762000"/>
                  <a:gd name="connsiteY27" fmla="*/ 2859742 h 3137647"/>
                  <a:gd name="connsiteX28" fmla="*/ 224117 w 762000"/>
                  <a:gd name="connsiteY28" fmla="*/ 2859742 h 3137647"/>
                  <a:gd name="connsiteX29" fmla="*/ 233082 w 762000"/>
                  <a:gd name="connsiteY29" fmla="*/ 3137647 h 3137647"/>
                  <a:gd name="connsiteX30" fmla="*/ 62753 w 762000"/>
                  <a:gd name="connsiteY30" fmla="*/ 3137647 h 3137647"/>
                  <a:gd name="connsiteX31" fmla="*/ 0 w 762000"/>
                  <a:gd name="connsiteY31" fmla="*/ 3092824 h 3137647"/>
                  <a:gd name="connsiteX32" fmla="*/ 80682 w 762000"/>
                  <a:gd name="connsiteY32" fmla="*/ 3137647 h 3137647"/>
                  <a:gd name="connsiteX33" fmla="*/ 89647 w 762000"/>
                  <a:gd name="connsiteY33" fmla="*/ 3030071 h 3137647"/>
                  <a:gd name="connsiteX0" fmla="*/ 762000 w 762000"/>
                  <a:gd name="connsiteY0" fmla="*/ 0 h 3137647"/>
                  <a:gd name="connsiteX1" fmla="*/ 636494 w 762000"/>
                  <a:gd name="connsiteY1" fmla="*/ 8965 h 3137647"/>
                  <a:gd name="connsiteX2" fmla="*/ 645459 w 762000"/>
                  <a:gd name="connsiteY2" fmla="*/ 1057836 h 3137647"/>
                  <a:gd name="connsiteX3" fmla="*/ 421341 w 762000"/>
                  <a:gd name="connsiteY3" fmla="*/ 1039906 h 3137647"/>
                  <a:gd name="connsiteX4" fmla="*/ 439270 w 762000"/>
                  <a:gd name="connsiteY4" fmla="*/ 1676400 h 3137647"/>
                  <a:gd name="connsiteX5" fmla="*/ 295835 w 762000"/>
                  <a:gd name="connsiteY5" fmla="*/ 1676400 h 3137647"/>
                  <a:gd name="connsiteX6" fmla="*/ 304800 w 762000"/>
                  <a:gd name="connsiteY6" fmla="*/ 1613647 h 3137647"/>
                  <a:gd name="connsiteX7" fmla="*/ 313765 w 762000"/>
                  <a:gd name="connsiteY7" fmla="*/ 1676400 h 3137647"/>
                  <a:gd name="connsiteX8" fmla="*/ 394447 w 762000"/>
                  <a:gd name="connsiteY8" fmla="*/ 1676400 h 3137647"/>
                  <a:gd name="connsiteX9" fmla="*/ 403412 w 762000"/>
                  <a:gd name="connsiteY9" fmla="*/ 2017059 h 3137647"/>
                  <a:gd name="connsiteX10" fmla="*/ 735106 w 762000"/>
                  <a:gd name="connsiteY10" fmla="*/ 2017059 h 3137647"/>
                  <a:gd name="connsiteX11" fmla="*/ 735106 w 762000"/>
                  <a:gd name="connsiteY11" fmla="*/ 2026024 h 3137647"/>
                  <a:gd name="connsiteX12" fmla="*/ 627529 w 762000"/>
                  <a:gd name="connsiteY12" fmla="*/ 2026024 h 3137647"/>
                  <a:gd name="connsiteX13" fmla="*/ 609600 w 762000"/>
                  <a:gd name="connsiteY13" fmla="*/ 2286000 h 3137647"/>
                  <a:gd name="connsiteX14" fmla="*/ 708212 w 762000"/>
                  <a:gd name="connsiteY14" fmla="*/ 2330824 h 3137647"/>
                  <a:gd name="connsiteX15" fmla="*/ 717176 w 762000"/>
                  <a:gd name="connsiteY15" fmla="*/ 2277036 h 3137647"/>
                  <a:gd name="connsiteX16" fmla="*/ 627529 w 762000"/>
                  <a:gd name="connsiteY16" fmla="*/ 2196353 h 3137647"/>
                  <a:gd name="connsiteX17" fmla="*/ 537882 w 762000"/>
                  <a:gd name="connsiteY17" fmla="*/ 2214283 h 3137647"/>
                  <a:gd name="connsiteX18" fmla="*/ 251012 w 762000"/>
                  <a:gd name="connsiteY18" fmla="*/ 2088777 h 3137647"/>
                  <a:gd name="connsiteX19" fmla="*/ 385482 w 762000"/>
                  <a:gd name="connsiteY19" fmla="*/ 2142565 h 3137647"/>
                  <a:gd name="connsiteX20" fmla="*/ 394447 w 762000"/>
                  <a:gd name="connsiteY20" fmla="*/ 2474259 h 3137647"/>
                  <a:gd name="connsiteX21" fmla="*/ 609600 w 762000"/>
                  <a:gd name="connsiteY21" fmla="*/ 2474259 h 3137647"/>
                  <a:gd name="connsiteX22" fmla="*/ 394447 w 762000"/>
                  <a:gd name="connsiteY22" fmla="*/ 2465294 h 3137647"/>
                  <a:gd name="connsiteX23" fmla="*/ 403412 w 762000"/>
                  <a:gd name="connsiteY23" fmla="*/ 2644589 h 3137647"/>
                  <a:gd name="connsiteX24" fmla="*/ 268941 w 762000"/>
                  <a:gd name="connsiteY24" fmla="*/ 2635624 h 3137647"/>
                  <a:gd name="connsiteX25" fmla="*/ 268941 w 762000"/>
                  <a:gd name="connsiteY25" fmla="*/ 2411506 h 3137647"/>
                  <a:gd name="connsiteX26" fmla="*/ 125506 w 762000"/>
                  <a:gd name="connsiteY26" fmla="*/ 2420471 h 3137647"/>
                  <a:gd name="connsiteX27" fmla="*/ 143435 w 762000"/>
                  <a:gd name="connsiteY27" fmla="*/ 2859742 h 3137647"/>
                  <a:gd name="connsiteX28" fmla="*/ 224117 w 762000"/>
                  <a:gd name="connsiteY28" fmla="*/ 2859742 h 3137647"/>
                  <a:gd name="connsiteX29" fmla="*/ 233082 w 762000"/>
                  <a:gd name="connsiteY29" fmla="*/ 3137647 h 3137647"/>
                  <a:gd name="connsiteX30" fmla="*/ 62753 w 762000"/>
                  <a:gd name="connsiteY30" fmla="*/ 3137647 h 3137647"/>
                  <a:gd name="connsiteX31" fmla="*/ 0 w 762000"/>
                  <a:gd name="connsiteY31" fmla="*/ 3092824 h 3137647"/>
                  <a:gd name="connsiteX32" fmla="*/ 80682 w 762000"/>
                  <a:gd name="connsiteY32" fmla="*/ 3137647 h 3137647"/>
                  <a:gd name="connsiteX0" fmla="*/ 699247 w 699247"/>
                  <a:gd name="connsiteY0" fmla="*/ 0 h 3137647"/>
                  <a:gd name="connsiteX1" fmla="*/ 573741 w 699247"/>
                  <a:gd name="connsiteY1" fmla="*/ 8965 h 3137647"/>
                  <a:gd name="connsiteX2" fmla="*/ 582706 w 699247"/>
                  <a:gd name="connsiteY2" fmla="*/ 1057836 h 3137647"/>
                  <a:gd name="connsiteX3" fmla="*/ 358588 w 699247"/>
                  <a:gd name="connsiteY3" fmla="*/ 1039906 h 3137647"/>
                  <a:gd name="connsiteX4" fmla="*/ 376517 w 699247"/>
                  <a:gd name="connsiteY4" fmla="*/ 1676400 h 3137647"/>
                  <a:gd name="connsiteX5" fmla="*/ 233082 w 699247"/>
                  <a:gd name="connsiteY5" fmla="*/ 1676400 h 3137647"/>
                  <a:gd name="connsiteX6" fmla="*/ 242047 w 699247"/>
                  <a:gd name="connsiteY6" fmla="*/ 1613647 h 3137647"/>
                  <a:gd name="connsiteX7" fmla="*/ 251012 w 699247"/>
                  <a:gd name="connsiteY7" fmla="*/ 1676400 h 3137647"/>
                  <a:gd name="connsiteX8" fmla="*/ 331694 w 699247"/>
                  <a:gd name="connsiteY8" fmla="*/ 1676400 h 3137647"/>
                  <a:gd name="connsiteX9" fmla="*/ 340659 w 699247"/>
                  <a:gd name="connsiteY9" fmla="*/ 2017059 h 3137647"/>
                  <a:gd name="connsiteX10" fmla="*/ 672353 w 699247"/>
                  <a:gd name="connsiteY10" fmla="*/ 2017059 h 3137647"/>
                  <a:gd name="connsiteX11" fmla="*/ 672353 w 699247"/>
                  <a:gd name="connsiteY11" fmla="*/ 2026024 h 3137647"/>
                  <a:gd name="connsiteX12" fmla="*/ 564776 w 699247"/>
                  <a:gd name="connsiteY12" fmla="*/ 2026024 h 3137647"/>
                  <a:gd name="connsiteX13" fmla="*/ 546847 w 699247"/>
                  <a:gd name="connsiteY13" fmla="*/ 2286000 h 3137647"/>
                  <a:gd name="connsiteX14" fmla="*/ 645459 w 699247"/>
                  <a:gd name="connsiteY14" fmla="*/ 2330824 h 3137647"/>
                  <a:gd name="connsiteX15" fmla="*/ 654423 w 699247"/>
                  <a:gd name="connsiteY15" fmla="*/ 2277036 h 3137647"/>
                  <a:gd name="connsiteX16" fmla="*/ 564776 w 699247"/>
                  <a:gd name="connsiteY16" fmla="*/ 2196353 h 3137647"/>
                  <a:gd name="connsiteX17" fmla="*/ 475129 w 699247"/>
                  <a:gd name="connsiteY17" fmla="*/ 2214283 h 3137647"/>
                  <a:gd name="connsiteX18" fmla="*/ 188259 w 699247"/>
                  <a:gd name="connsiteY18" fmla="*/ 2088777 h 3137647"/>
                  <a:gd name="connsiteX19" fmla="*/ 322729 w 699247"/>
                  <a:gd name="connsiteY19" fmla="*/ 2142565 h 3137647"/>
                  <a:gd name="connsiteX20" fmla="*/ 331694 w 699247"/>
                  <a:gd name="connsiteY20" fmla="*/ 2474259 h 3137647"/>
                  <a:gd name="connsiteX21" fmla="*/ 546847 w 699247"/>
                  <a:gd name="connsiteY21" fmla="*/ 2474259 h 3137647"/>
                  <a:gd name="connsiteX22" fmla="*/ 331694 w 699247"/>
                  <a:gd name="connsiteY22" fmla="*/ 2465294 h 3137647"/>
                  <a:gd name="connsiteX23" fmla="*/ 340659 w 699247"/>
                  <a:gd name="connsiteY23" fmla="*/ 2644589 h 3137647"/>
                  <a:gd name="connsiteX24" fmla="*/ 206188 w 699247"/>
                  <a:gd name="connsiteY24" fmla="*/ 2635624 h 3137647"/>
                  <a:gd name="connsiteX25" fmla="*/ 206188 w 699247"/>
                  <a:gd name="connsiteY25" fmla="*/ 2411506 h 3137647"/>
                  <a:gd name="connsiteX26" fmla="*/ 62753 w 699247"/>
                  <a:gd name="connsiteY26" fmla="*/ 2420471 h 3137647"/>
                  <a:gd name="connsiteX27" fmla="*/ 80682 w 699247"/>
                  <a:gd name="connsiteY27" fmla="*/ 2859742 h 3137647"/>
                  <a:gd name="connsiteX28" fmla="*/ 161364 w 699247"/>
                  <a:gd name="connsiteY28" fmla="*/ 2859742 h 3137647"/>
                  <a:gd name="connsiteX29" fmla="*/ 170329 w 699247"/>
                  <a:gd name="connsiteY29" fmla="*/ 3137647 h 3137647"/>
                  <a:gd name="connsiteX30" fmla="*/ 0 w 699247"/>
                  <a:gd name="connsiteY30" fmla="*/ 3137647 h 3137647"/>
                  <a:gd name="connsiteX31" fmla="*/ 17929 w 699247"/>
                  <a:gd name="connsiteY31" fmla="*/ 3137647 h 3137647"/>
                  <a:gd name="connsiteX0" fmla="*/ 699247 w 699247"/>
                  <a:gd name="connsiteY0" fmla="*/ 0 h 3137647"/>
                  <a:gd name="connsiteX1" fmla="*/ 573741 w 699247"/>
                  <a:gd name="connsiteY1" fmla="*/ 8965 h 3137647"/>
                  <a:gd name="connsiteX2" fmla="*/ 582706 w 699247"/>
                  <a:gd name="connsiteY2" fmla="*/ 1057836 h 3137647"/>
                  <a:gd name="connsiteX3" fmla="*/ 358588 w 699247"/>
                  <a:gd name="connsiteY3" fmla="*/ 1039906 h 3137647"/>
                  <a:gd name="connsiteX4" fmla="*/ 376517 w 699247"/>
                  <a:gd name="connsiteY4" fmla="*/ 1676400 h 3137647"/>
                  <a:gd name="connsiteX5" fmla="*/ 233082 w 699247"/>
                  <a:gd name="connsiteY5" fmla="*/ 1676400 h 3137647"/>
                  <a:gd name="connsiteX6" fmla="*/ 242047 w 699247"/>
                  <a:gd name="connsiteY6" fmla="*/ 1613647 h 3137647"/>
                  <a:gd name="connsiteX7" fmla="*/ 251012 w 699247"/>
                  <a:gd name="connsiteY7" fmla="*/ 1676400 h 3137647"/>
                  <a:gd name="connsiteX8" fmla="*/ 331694 w 699247"/>
                  <a:gd name="connsiteY8" fmla="*/ 1676400 h 3137647"/>
                  <a:gd name="connsiteX9" fmla="*/ 340659 w 699247"/>
                  <a:gd name="connsiteY9" fmla="*/ 2017059 h 3137647"/>
                  <a:gd name="connsiteX10" fmla="*/ 672353 w 699247"/>
                  <a:gd name="connsiteY10" fmla="*/ 2017059 h 3137647"/>
                  <a:gd name="connsiteX11" fmla="*/ 672353 w 699247"/>
                  <a:gd name="connsiteY11" fmla="*/ 2026024 h 3137647"/>
                  <a:gd name="connsiteX12" fmla="*/ 564776 w 699247"/>
                  <a:gd name="connsiteY12" fmla="*/ 2026024 h 3137647"/>
                  <a:gd name="connsiteX13" fmla="*/ 546847 w 699247"/>
                  <a:gd name="connsiteY13" fmla="*/ 2286000 h 3137647"/>
                  <a:gd name="connsiteX14" fmla="*/ 645459 w 699247"/>
                  <a:gd name="connsiteY14" fmla="*/ 2330824 h 3137647"/>
                  <a:gd name="connsiteX15" fmla="*/ 654423 w 699247"/>
                  <a:gd name="connsiteY15" fmla="*/ 2277036 h 3137647"/>
                  <a:gd name="connsiteX16" fmla="*/ 564776 w 699247"/>
                  <a:gd name="connsiteY16" fmla="*/ 2196353 h 3137647"/>
                  <a:gd name="connsiteX17" fmla="*/ 475129 w 699247"/>
                  <a:gd name="connsiteY17" fmla="*/ 2214283 h 3137647"/>
                  <a:gd name="connsiteX18" fmla="*/ 188259 w 699247"/>
                  <a:gd name="connsiteY18" fmla="*/ 2088777 h 3137647"/>
                  <a:gd name="connsiteX19" fmla="*/ 322729 w 699247"/>
                  <a:gd name="connsiteY19" fmla="*/ 2142565 h 3137647"/>
                  <a:gd name="connsiteX20" fmla="*/ 331694 w 699247"/>
                  <a:gd name="connsiteY20" fmla="*/ 2474259 h 3137647"/>
                  <a:gd name="connsiteX21" fmla="*/ 546847 w 699247"/>
                  <a:gd name="connsiteY21" fmla="*/ 2474259 h 3137647"/>
                  <a:gd name="connsiteX22" fmla="*/ 331694 w 699247"/>
                  <a:gd name="connsiteY22" fmla="*/ 2465294 h 3137647"/>
                  <a:gd name="connsiteX23" fmla="*/ 340659 w 699247"/>
                  <a:gd name="connsiteY23" fmla="*/ 2644589 h 3137647"/>
                  <a:gd name="connsiteX24" fmla="*/ 206188 w 699247"/>
                  <a:gd name="connsiteY24" fmla="*/ 2635624 h 3137647"/>
                  <a:gd name="connsiteX25" fmla="*/ 206188 w 699247"/>
                  <a:gd name="connsiteY25" fmla="*/ 2411506 h 3137647"/>
                  <a:gd name="connsiteX26" fmla="*/ 62753 w 699247"/>
                  <a:gd name="connsiteY26" fmla="*/ 2420471 h 3137647"/>
                  <a:gd name="connsiteX27" fmla="*/ 80682 w 699247"/>
                  <a:gd name="connsiteY27" fmla="*/ 2859742 h 3137647"/>
                  <a:gd name="connsiteX28" fmla="*/ 161364 w 699247"/>
                  <a:gd name="connsiteY28" fmla="*/ 2859742 h 3137647"/>
                  <a:gd name="connsiteX29" fmla="*/ 170329 w 699247"/>
                  <a:gd name="connsiteY29" fmla="*/ 3137647 h 3137647"/>
                  <a:gd name="connsiteX30" fmla="*/ 0 w 699247"/>
                  <a:gd name="connsiteY30" fmla="*/ 3137647 h 313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99247" h="3137647">
                    <a:moveTo>
                      <a:pt x="699247" y="0"/>
                    </a:moveTo>
                    <a:lnTo>
                      <a:pt x="573741" y="8965"/>
                    </a:lnTo>
                    <a:cubicBezTo>
                      <a:pt x="576729" y="358589"/>
                      <a:pt x="579718" y="708212"/>
                      <a:pt x="582706" y="1057836"/>
                    </a:cubicBezTo>
                    <a:lnTo>
                      <a:pt x="358588" y="1039906"/>
                    </a:lnTo>
                    <a:lnTo>
                      <a:pt x="376517" y="1676400"/>
                    </a:lnTo>
                    <a:lnTo>
                      <a:pt x="233082" y="1676400"/>
                    </a:lnTo>
                    <a:lnTo>
                      <a:pt x="242047" y="1613647"/>
                    </a:lnTo>
                    <a:lnTo>
                      <a:pt x="251012" y="1676400"/>
                    </a:lnTo>
                    <a:lnTo>
                      <a:pt x="331694" y="1676400"/>
                    </a:lnTo>
                    <a:lnTo>
                      <a:pt x="340659" y="2017059"/>
                    </a:lnTo>
                    <a:lnTo>
                      <a:pt x="672353" y="2017059"/>
                    </a:lnTo>
                    <a:lnTo>
                      <a:pt x="672353" y="2026024"/>
                    </a:lnTo>
                    <a:lnTo>
                      <a:pt x="564776" y="2026024"/>
                    </a:lnTo>
                    <a:lnTo>
                      <a:pt x="546847" y="2286000"/>
                    </a:lnTo>
                    <a:lnTo>
                      <a:pt x="645459" y="2330824"/>
                    </a:lnTo>
                    <a:lnTo>
                      <a:pt x="654423" y="2277036"/>
                    </a:lnTo>
                    <a:lnTo>
                      <a:pt x="564776" y="2196353"/>
                    </a:lnTo>
                    <a:lnTo>
                      <a:pt x="475129" y="2214283"/>
                    </a:lnTo>
                    <a:lnTo>
                      <a:pt x="188259" y="2088777"/>
                    </a:lnTo>
                    <a:lnTo>
                      <a:pt x="322729" y="2142565"/>
                    </a:lnTo>
                    <a:lnTo>
                      <a:pt x="331694" y="2474259"/>
                    </a:lnTo>
                    <a:lnTo>
                      <a:pt x="546847" y="2474259"/>
                    </a:lnTo>
                    <a:lnTo>
                      <a:pt x="331694" y="2465294"/>
                    </a:lnTo>
                    <a:lnTo>
                      <a:pt x="340659" y="2644589"/>
                    </a:lnTo>
                    <a:lnTo>
                      <a:pt x="206188" y="2635624"/>
                    </a:lnTo>
                    <a:lnTo>
                      <a:pt x="206188" y="2411506"/>
                    </a:lnTo>
                    <a:lnTo>
                      <a:pt x="62753" y="2420471"/>
                    </a:lnTo>
                    <a:lnTo>
                      <a:pt x="80682" y="2859742"/>
                    </a:lnTo>
                    <a:lnTo>
                      <a:pt x="161364" y="2859742"/>
                    </a:lnTo>
                    <a:lnTo>
                      <a:pt x="170329" y="3137647"/>
                    </a:lnTo>
                    <a:lnTo>
                      <a:pt x="0" y="3137647"/>
                    </a:ln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pic>
            <p:nvPicPr>
              <p:cNvPr id="24" name="Google Shape;126;p19">
                <a:extLst>
                  <a:ext uri="{FF2B5EF4-FFF2-40B4-BE49-F238E27FC236}">
                    <a16:creationId xmlns:a16="http://schemas.microsoft.com/office/drawing/2014/main" id="{6F612908-37BB-4EAB-88BF-4560C724ADF9}"/>
                  </a:ext>
                </a:extLst>
              </p:cNvPr>
              <p:cNvPicPr preferRelativeResize="0"/>
              <p:nvPr/>
            </p:nvPicPr>
            <p:blipFill rotWithShape="1"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40510" y="919532"/>
                <a:ext cx="400050" cy="36961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BFCED19-A813-49F8-8D61-05989EB9E2A0}"/>
                  </a:ext>
                </a:extLst>
              </p:cNvPr>
              <p:cNvSpPr/>
              <p:nvPr/>
            </p:nvSpPr>
            <p:spPr>
              <a:xfrm>
                <a:off x="1181049" y="1390131"/>
                <a:ext cx="777416" cy="844554"/>
              </a:xfrm>
              <a:prstGeom prst="rect">
                <a:avLst/>
              </a:prstGeom>
              <a:solidFill>
                <a:srgbClr val="00B05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5E055D4-5D0A-4D79-8999-2EBBE16FD7F1}"/>
                  </a:ext>
                </a:extLst>
              </p:cNvPr>
              <p:cNvSpPr/>
              <p:nvPr/>
            </p:nvSpPr>
            <p:spPr>
              <a:xfrm>
                <a:off x="1181051" y="2794606"/>
                <a:ext cx="777416" cy="63178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9A96157-ACDE-4AA7-8D4F-F190A7ACCA6A}"/>
                  </a:ext>
                </a:extLst>
              </p:cNvPr>
              <p:cNvSpPr/>
              <p:nvPr/>
            </p:nvSpPr>
            <p:spPr>
              <a:xfrm>
                <a:off x="1181048" y="4009426"/>
                <a:ext cx="777416" cy="273704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60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F58B02C-3604-4E0F-B883-4789553641B6}"/>
                  </a:ext>
                </a:extLst>
              </p:cNvPr>
              <p:cNvSpPr/>
              <p:nvPr/>
            </p:nvSpPr>
            <p:spPr>
              <a:xfrm>
                <a:off x="1181048" y="4282586"/>
                <a:ext cx="777416" cy="273705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70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65D0041-AF3D-433B-9147-80835D2EEB70}"/>
                  </a:ext>
                </a:extLst>
              </p:cNvPr>
              <p:cNvSpPr/>
              <p:nvPr/>
            </p:nvSpPr>
            <p:spPr>
              <a:xfrm>
                <a:off x="1181049" y="3426390"/>
                <a:ext cx="777416" cy="247769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40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0A797BD-0825-4384-B209-33BEC32EC6B4}"/>
                  </a:ext>
                </a:extLst>
              </p:cNvPr>
              <p:cNvSpPr/>
              <p:nvPr/>
            </p:nvSpPr>
            <p:spPr>
              <a:xfrm>
                <a:off x="1181048" y="3674159"/>
                <a:ext cx="777416" cy="336039"/>
              </a:xfrm>
              <a:prstGeom prst="rect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50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35AB85E-0F60-47F5-96A8-9D58ED8D53CF}"/>
                  </a:ext>
                </a:extLst>
              </p:cNvPr>
              <p:cNvSpPr/>
              <p:nvPr/>
            </p:nvSpPr>
            <p:spPr>
              <a:xfrm>
                <a:off x="1181050" y="2235144"/>
                <a:ext cx="777416" cy="559003"/>
              </a:xfrm>
              <a:prstGeom prst="rect">
                <a:avLst/>
              </a:prstGeom>
              <a:solidFill>
                <a:srgbClr val="92D05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20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E96C402-FE7E-4752-989E-89CE2BE4F491}"/>
              </a:ext>
            </a:extLst>
          </p:cNvPr>
          <p:cNvSpPr txBox="1"/>
          <p:nvPr/>
        </p:nvSpPr>
        <p:spPr>
          <a:xfrm>
            <a:off x="628650" y="4869655"/>
            <a:ext cx="4860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Census Household Travel Survey, Schedule and GTFS 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A678CE-9B6D-45C9-8FB3-3E5ECE34A04C}"/>
              </a:ext>
            </a:extLst>
          </p:cNvPr>
          <p:cNvSpPr txBox="1"/>
          <p:nvPr/>
        </p:nvSpPr>
        <p:spPr>
          <a:xfrm>
            <a:off x="8779213" y="4843418"/>
            <a:ext cx="364787" cy="300082"/>
          </a:xfrm>
          <a:prstGeom prst="rect">
            <a:avLst/>
          </a:prstGeom>
          <a:solidFill>
            <a:srgbClr val="E22E61">
              <a:alpha val="69804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0D2695F-D143-3241-A0F2-36F3406B3440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2785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hared Mobility">
      <a:dk1>
        <a:srgbClr val="231F20"/>
      </a:dk1>
      <a:lt1>
        <a:sysClr val="window" lastClr="FFFFFF"/>
      </a:lt1>
      <a:dk2>
        <a:srgbClr val="E22E61"/>
      </a:dk2>
      <a:lt2>
        <a:srgbClr val="EFCE09"/>
      </a:lt2>
      <a:accent1>
        <a:srgbClr val="231F20"/>
      </a:accent1>
      <a:accent2>
        <a:srgbClr val="EFCE09"/>
      </a:accent2>
      <a:accent3>
        <a:srgbClr val="FFFFFF"/>
      </a:accent3>
      <a:accent4>
        <a:srgbClr val="E22E61"/>
      </a:accent4>
      <a:accent5>
        <a:srgbClr val="EFCE09"/>
      </a:accent5>
      <a:accent6>
        <a:srgbClr val="E22E6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7255DF39CAD4469B0B8DB09BA70C60" ma:contentTypeVersion="13" ma:contentTypeDescription="Create a new document." ma:contentTypeScope="" ma:versionID="c8da1c0468763038478ac67bf31a6a83">
  <xsd:schema xmlns:xsd="http://www.w3.org/2001/XMLSchema" xmlns:xs="http://www.w3.org/2001/XMLSchema" xmlns:p="http://schemas.microsoft.com/office/2006/metadata/properties" xmlns:ns1="http://schemas.microsoft.com/sharepoint/v3" xmlns:ns3="faa34659-6710-470b-834f-529ede4b59b4" xmlns:ns4="d543cc09-29a5-48f4-9716-76fb81c0f4ab" targetNamespace="http://schemas.microsoft.com/office/2006/metadata/properties" ma:root="true" ma:fieldsID="0fcfb45d0e2ac485f973ba3a1d134280" ns1:_="" ns3:_="" ns4:_="">
    <xsd:import namespace="http://schemas.microsoft.com/sharepoint/v3"/>
    <xsd:import namespace="faa34659-6710-470b-834f-529ede4b59b4"/>
    <xsd:import namespace="d543cc09-29a5-48f4-9716-76fb81c0f4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34659-6710-470b-834f-529ede4b59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3cc09-29a5-48f4-9716-76fb81c0f4a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D1758BF-1634-4445-84B9-82105F3F8B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5E5B94-9FBD-45B7-9F27-D0916387CE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aa34659-6710-470b-834f-529ede4b59b4"/>
    <ds:schemaRef ds:uri="d543cc09-29a5-48f4-9716-76fb81c0f4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5C6887-D3ED-4CBE-AF92-DDB15F307E07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d543cc09-29a5-48f4-9716-76fb81c0f4a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faa34659-6710-470b-834f-529ede4b59b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807</Words>
  <Application>Microsoft Office PowerPoint</Application>
  <PresentationFormat>On-screen Show (16:9)</PresentationFormat>
  <Paragraphs>159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1_Office Theme</vt:lpstr>
      <vt:lpstr>Office Theme</vt:lpstr>
      <vt:lpstr> Access to Opportunity Microtransit Project</vt:lpstr>
      <vt:lpstr>Project History</vt:lpstr>
      <vt:lpstr>MOD On-Ramp</vt:lpstr>
      <vt:lpstr>Project Overview</vt:lpstr>
      <vt:lpstr>Current Service</vt:lpstr>
      <vt:lpstr>Problem Identification</vt:lpstr>
      <vt:lpstr>PowerPoint Presentation</vt:lpstr>
      <vt:lpstr>PowerPoint Presentation</vt:lpstr>
      <vt:lpstr>Problems Identified</vt:lpstr>
      <vt:lpstr>Problems Identified</vt:lpstr>
      <vt:lpstr>Problems Identified</vt:lpstr>
      <vt:lpstr>Proposed Solution</vt:lpstr>
      <vt:lpstr>PowerPoint Presentation</vt:lpstr>
      <vt:lpstr>PowerPoint Presentation</vt:lpstr>
      <vt:lpstr>Impact on Riders</vt:lpstr>
      <vt:lpstr>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to Opportunity Microtransit Project</dc:title>
  <dc:creator>Jade Clayton</dc:creator>
  <cp:lastModifiedBy>Jade Clayton</cp:lastModifiedBy>
  <cp:revision>63</cp:revision>
  <cp:lastPrinted>2019-05-01T11:58:28Z</cp:lastPrinted>
  <dcterms:created xsi:type="dcterms:W3CDTF">2019-04-03T19:41:22Z</dcterms:created>
  <dcterms:modified xsi:type="dcterms:W3CDTF">2020-01-15T22:39:45Z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0x010100827255DF39CAD4469B0B8DB09BA70C60</vt:lpwstr>
  </property>
</Properties>
</file>